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2" r:id="rId4"/>
    <p:sldId id="261" r:id="rId5"/>
  </p:sldIdLst>
  <p:sldSz cx="18288000" cy="10287000"/>
  <p:notesSz cx="6858000" cy="9144000"/>
  <p:embeddedFontLst>
    <p:embeddedFont>
      <p:font typeface="Arimo Bold" panose="020B0604020202020204" charset="0"/>
      <p:regular r:id="rId7"/>
    </p:embeddedFont>
    <p:embeddedFont>
      <p:font typeface="Canva Sans" panose="020B0604020202020204" charset="0"/>
      <p:regular r:id="rId8"/>
    </p:embeddedFont>
    <p:embeddedFont>
      <p:font typeface="Canva Sans Bold" panose="020B0604020202020204" charset="0"/>
      <p:regular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Bold" panose="00000800000000000000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806030504020204" charset="0"/>
      <p:regular r:id="rId19"/>
    </p:embeddedFont>
    <p:embeddedFont>
      <p:font typeface="Open Sans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1736B-BECA-4063-AA50-EE54F059B89D}" type="datetimeFigureOut">
              <a:rPr lang="en-IE" smtClean="0"/>
              <a:t>23/03/2026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2F3AF-9621-437C-B8C4-2FDFE593EC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155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F3AF-9621-437C-B8C4-2FDFE593EC9C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385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svg"/><Relationship Id="rId7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5" Type="http://schemas.openxmlformats.org/officeDocument/2006/relationships/image" Target="../media/image10.jpeg"/><Relationship Id="rId10" Type="http://schemas.openxmlformats.org/officeDocument/2006/relationships/image" Target="../media/image18.svg"/><Relationship Id="rId4" Type="http://schemas.openxmlformats.org/officeDocument/2006/relationships/image" Target="../media/image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3.png"/><Relationship Id="rId5" Type="http://schemas.openxmlformats.org/officeDocument/2006/relationships/image" Target="../media/image7.sv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F9DDB">
                <a:alpha val="100000"/>
              </a:srgbClr>
            </a:gs>
            <a:gs pos="50000">
              <a:srgbClr val="0D4E8A">
                <a:alpha val="100000"/>
              </a:srgbClr>
            </a:gs>
            <a:gs pos="100000">
              <a:srgbClr val="00294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76562" y="3777257"/>
            <a:ext cx="6900310" cy="9189275"/>
          </a:xfrm>
          <a:custGeom>
            <a:avLst/>
            <a:gdLst/>
            <a:ahLst/>
            <a:cxnLst/>
            <a:rect l="l" t="t" r="r" b="b"/>
            <a:pathLst>
              <a:path w="6900310" h="9189275">
                <a:moveTo>
                  <a:pt x="0" y="0"/>
                </a:moveTo>
                <a:lnTo>
                  <a:pt x="6900310" y="0"/>
                </a:lnTo>
                <a:lnTo>
                  <a:pt x="6900310" y="9189275"/>
                </a:lnTo>
                <a:lnTo>
                  <a:pt x="0" y="9189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r="-163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-2296130" y="-1703786"/>
            <a:ext cx="10962086" cy="10962086"/>
          </a:xfrm>
          <a:custGeom>
            <a:avLst/>
            <a:gdLst/>
            <a:ahLst/>
            <a:cxnLst/>
            <a:rect l="l" t="t" r="r" b="b"/>
            <a:pathLst>
              <a:path w="10962086" h="10962086">
                <a:moveTo>
                  <a:pt x="0" y="0"/>
                </a:moveTo>
                <a:lnTo>
                  <a:pt x="10962086" y="0"/>
                </a:lnTo>
                <a:lnTo>
                  <a:pt x="10962086" y="10962086"/>
                </a:lnTo>
                <a:lnTo>
                  <a:pt x="0" y="10962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4" name="Group 4"/>
          <p:cNvGrpSpPr/>
          <p:nvPr/>
        </p:nvGrpSpPr>
        <p:grpSpPr>
          <a:xfrm>
            <a:off x="-1615317" y="-1446270"/>
            <a:ext cx="9600459" cy="10102145"/>
            <a:chOff x="0" y="0"/>
            <a:chExt cx="12800612" cy="134695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584" cy="13469620"/>
            </a:xfrm>
            <a:custGeom>
              <a:avLst/>
              <a:gdLst/>
              <a:ahLst/>
              <a:cxnLst/>
              <a:rect l="l" t="t" r="r" b="b"/>
              <a:pathLst>
                <a:path w="12800584" h="13469620">
                  <a:moveTo>
                    <a:pt x="6400292" y="0"/>
                  </a:moveTo>
                  <a:cubicBezTo>
                    <a:pt x="2865501" y="0"/>
                    <a:pt x="0" y="3015234"/>
                    <a:pt x="0" y="6734810"/>
                  </a:cubicBezTo>
                  <a:cubicBezTo>
                    <a:pt x="0" y="10454386"/>
                    <a:pt x="2865501" y="13469620"/>
                    <a:pt x="6400292" y="13469620"/>
                  </a:cubicBezTo>
                  <a:cubicBezTo>
                    <a:pt x="9935083" y="13469620"/>
                    <a:pt x="12800584" y="10454386"/>
                    <a:pt x="12800584" y="6734810"/>
                  </a:cubicBezTo>
                  <a:cubicBezTo>
                    <a:pt x="12800584" y="3015234"/>
                    <a:pt x="9935083" y="0"/>
                    <a:pt x="6400292" y="0"/>
                  </a:cubicBezTo>
                  <a:close/>
                </a:path>
              </a:pathLst>
            </a:custGeom>
            <a:blipFill>
              <a:blip r:embed="rId6"/>
              <a:stretch>
                <a:fillRect l="-24887" r="-24888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6" name="Freeform 6"/>
          <p:cNvSpPr/>
          <p:nvPr/>
        </p:nvSpPr>
        <p:spPr>
          <a:xfrm>
            <a:off x="3809124" y="7295348"/>
            <a:ext cx="5334876" cy="5334876"/>
          </a:xfrm>
          <a:custGeom>
            <a:avLst/>
            <a:gdLst/>
            <a:ahLst/>
            <a:cxnLst/>
            <a:rect l="l" t="t" r="r" b="b"/>
            <a:pathLst>
              <a:path w="5334876" h="5334876">
                <a:moveTo>
                  <a:pt x="0" y="0"/>
                </a:moveTo>
                <a:lnTo>
                  <a:pt x="5334876" y="0"/>
                </a:lnTo>
                <a:lnTo>
                  <a:pt x="5334876" y="5334876"/>
                </a:lnTo>
                <a:lnTo>
                  <a:pt x="0" y="53348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 rot="-2887597" flipH="1">
            <a:off x="14602093" y="-2914683"/>
            <a:ext cx="5314414" cy="4132979"/>
          </a:xfrm>
          <a:custGeom>
            <a:avLst/>
            <a:gdLst/>
            <a:ahLst/>
            <a:cxnLst/>
            <a:rect l="l" t="t" r="r" b="b"/>
            <a:pathLst>
              <a:path w="5314414" h="4132979">
                <a:moveTo>
                  <a:pt x="5314414" y="0"/>
                </a:moveTo>
                <a:lnTo>
                  <a:pt x="0" y="0"/>
                </a:lnTo>
                <a:lnTo>
                  <a:pt x="0" y="4132979"/>
                </a:lnTo>
                <a:lnTo>
                  <a:pt x="5314414" y="4132979"/>
                </a:lnTo>
                <a:lnTo>
                  <a:pt x="531441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5" b="-5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TextBox 8"/>
          <p:cNvSpPr txBox="1"/>
          <p:nvPr/>
        </p:nvSpPr>
        <p:spPr>
          <a:xfrm>
            <a:off x="8846461" y="1628519"/>
            <a:ext cx="8839200" cy="3107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64"/>
              </a:lnSpc>
            </a:pPr>
            <a:r>
              <a:rPr lang="en-US" sz="6803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TERTIARY</a:t>
            </a:r>
          </a:p>
          <a:p>
            <a:pPr algn="ctr">
              <a:lnSpc>
                <a:spcPts val="8164"/>
              </a:lnSpc>
            </a:pPr>
            <a:r>
              <a:rPr lang="en-US" sz="6803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BACHELORS </a:t>
            </a:r>
          </a:p>
          <a:p>
            <a:pPr algn="ctr">
              <a:lnSpc>
                <a:spcPts val="8164"/>
              </a:lnSpc>
            </a:pPr>
            <a:r>
              <a:rPr lang="en-US" sz="6803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DEGREES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20065" y="5551092"/>
            <a:ext cx="8572585" cy="113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 dirty="0">
                <a:solidFill>
                  <a:srgbClr val="00AEE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NTO </a:t>
            </a:r>
          </a:p>
          <a:p>
            <a:pPr algn="ctr">
              <a:lnSpc>
                <a:spcPts val="4620"/>
              </a:lnSpc>
            </a:pPr>
            <a:r>
              <a:rPr lang="en-US" sz="3300" b="1" dirty="0">
                <a:solidFill>
                  <a:srgbClr val="00AEE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Nurturing Talent and Opportunities</a:t>
            </a:r>
          </a:p>
        </p:txBody>
      </p:sp>
      <p:sp>
        <p:nvSpPr>
          <p:cNvPr id="10" name="Freeform 10" descr="A close-up of a logo  AI-generated content may be incorrect."/>
          <p:cNvSpPr/>
          <p:nvPr/>
        </p:nvSpPr>
        <p:spPr>
          <a:xfrm>
            <a:off x="9937863" y="7758244"/>
            <a:ext cx="6336990" cy="1795262"/>
          </a:xfrm>
          <a:custGeom>
            <a:avLst/>
            <a:gdLst/>
            <a:ahLst/>
            <a:cxnLst/>
            <a:rect l="l" t="t" r="r" b="b"/>
            <a:pathLst>
              <a:path w="6336990" h="1795262">
                <a:moveTo>
                  <a:pt x="0" y="0"/>
                </a:moveTo>
                <a:lnTo>
                  <a:pt x="6336989" y="0"/>
                </a:lnTo>
                <a:lnTo>
                  <a:pt x="6336989" y="1795262"/>
                </a:lnTo>
                <a:lnTo>
                  <a:pt x="0" y="17952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411" b="-26176"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94F">
                <a:alpha val="100000"/>
              </a:srgbClr>
            </a:gs>
            <a:gs pos="50000">
              <a:srgbClr val="093B69">
                <a:alpha val="100000"/>
              </a:srgbClr>
            </a:gs>
            <a:gs pos="100000">
              <a:srgbClr val="4F9DDB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309" y="786277"/>
            <a:ext cx="10659022" cy="8940255"/>
          </a:xfrm>
          <a:custGeom>
            <a:avLst/>
            <a:gdLst/>
            <a:ahLst/>
            <a:cxnLst/>
            <a:rect l="l" t="t" r="r" b="b"/>
            <a:pathLst>
              <a:path w="10659022" h="8940255">
                <a:moveTo>
                  <a:pt x="0" y="0"/>
                </a:moveTo>
                <a:lnTo>
                  <a:pt x="10659022" y="0"/>
                </a:lnTo>
                <a:lnTo>
                  <a:pt x="10659022" y="8940255"/>
                </a:lnTo>
                <a:lnTo>
                  <a:pt x="0" y="8940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0" r="-110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028700" y="3423425"/>
            <a:ext cx="4158374" cy="127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Co-developed by ETB and HEI with input from Regulatory body and NTO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23223" y="5772342"/>
            <a:ext cx="4158374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Entry requirements are not based on points system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56984" y="6191442"/>
            <a:ext cx="2774033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Embedded Awards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71115" y="7992609"/>
            <a:ext cx="4158374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Learner financial, academic and wellbeing supports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86284" y="1145014"/>
            <a:ext cx="1037040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a</a:t>
            </a:r>
          </a:p>
          <a:p>
            <a:pPr algn="r"/>
            <a:r>
              <a:rPr lang="en-US" sz="44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Tertiary Bachelors Degree?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713236" y="4399060"/>
            <a:ext cx="6900310" cy="9189275"/>
          </a:xfrm>
          <a:custGeom>
            <a:avLst/>
            <a:gdLst/>
            <a:ahLst/>
            <a:cxnLst/>
            <a:rect l="l" t="t" r="r" b="b"/>
            <a:pathLst>
              <a:path w="6900310" h="9189275">
                <a:moveTo>
                  <a:pt x="0" y="0"/>
                </a:moveTo>
                <a:lnTo>
                  <a:pt x="6900310" y="0"/>
                </a:lnTo>
                <a:lnTo>
                  <a:pt x="6900310" y="9189275"/>
                </a:lnTo>
                <a:lnTo>
                  <a:pt x="0" y="9189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3" r="-163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4" name="Freeform 14"/>
          <p:cNvSpPr/>
          <p:nvPr/>
        </p:nvSpPr>
        <p:spPr>
          <a:xfrm rot="-3035671" flipH="1">
            <a:off x="7346950" y="-3036264"/>
            <a:ext cx="5074419" cy="3946337"/>
          </a:xfrm>
          <a:custGeom>
            <a:avLst/>
            <a:gdLst/>
            <a:ahLst/>
            <a:cxnLst/>
            <a:rect l="l" t="t" r="r" b="b"/>
            <a:pathLst>
              <a:path w="5074419" h="3946337">
                <a:moveTo>
                  <a:pt x="5074419" y="0"/>
                </a:moveTo>
                <a:lnTo>
                  <a:pt x="0" y="0"/>
                </a:lnTo>
                <a:lnTo>
                  <a:pt x="0" y="3946337"/>
                </a:lnTo>
                <a:lnTo>
                  <a:pt x="5074419" y="3946337"/>
                </a:lnTo>
                <a:lnTo>
                  <a:pt x="50744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9" b="-59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5" name="TextBox 15"/>
          <p:cNvSpPr txBox="1"/>
          <p:nvPr/>
        </p:nvSpPr>
        <p:spPr>
          <a:xfrm>
            <a:off x="4602410" y="1639486"/>
            <a:ext cx="3522329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Guaranteed and seamless transition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87834" y="3842525"/>
            <a:ext cx="4158374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Same quality of learning and pedagogy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4E90F-BB4D-4058-90C7-AFB4A8F29B1D}"/>
              </a:ext>
            </a:extLst>
          </p:cNvPr>
          <p:cNvSpPr txBox="1"/>
          <p:nvPr/>
        </p:nvSpPr>
        <p:spPr>
          <a:xfrm>
            <a:off x="11858422" y="2809975"/>
            <a:ext cx="5757912" cy="26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1800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A tertiary degree is one that commences in an Education and Training Board (ETB) and continues in a Higher Education Institution (HEI), culminating in the award of a degree that supports strategic and inter-disciplinary collaboration and specialisms that meet local/regional skills need. 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21226CC6-2D48-7CEF-1E24-3BB55A883A37}"/>
              </a:ext>
            </a:extLst>
          </p:cNvPr>
          <p:cNvSpPr txBox="1"/>
          <p:nvPr/>
        </p:nvSpPr>
        <p:spPr>
          <a:xfrm>
            <a:off x="457200" y="1257328"/>
            <a:ext cx="6982414" cy="113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014"/>
              </a:lnSpc>
            </a:pPr>
            <a:r>
              <a:rPr lang="en-US" sz="5503" b="1" dirty="0">
                <a:solidFill>
                  <a:srgbClr val="EA6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Features</a:t>
            </a:r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1CA18730-9FC5-2370-9D8F-F4251CED0655}"/>
              </a:ext>
            </a:extLst>
          </p:cNvPr>
          <p:cNvGrpSpPr/>
          <p:nvPr/>
        </p:nvGrpSpPr>
        <p:grpSpPr>
          <a:xfrm>
            <a:off x="13562214" y="5772342"/>
            <a:ext cx="4725786" cy="4514658"/>
            <a:chOff x="0" y="0"/>
            <a:chExt cx="8786160" cy="8786160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1EB74AA-8D2D-67E5-C19E-CC5DE9E665B9}"/>
                </a:ext>
              </a:extLst>
            </p:cNvPr>
            <p:cNvSpPr/>
            <p:nvPr/>
          </p:nvSpPr>
          <p:spPr>
            <a:xfrm>
              <a:off x="0" y="0"/>
              <a:ext cx="8786114" cy="8786114"/>
            </a:xfrm>
            <a:custGeom>
              <a:avLst/>
              <a:gdLst/>
              <a:ahLst/>
              <a:cxnLst/>
              <a:rect l="l" t="t" r="r" b="b"/>
              <a:pathLst>
                <a:path w="8786114" h="8786114">
                  <a:moveTo>
                    <a:pt x="0" y="4393057"/>
                  </a:moveTo>
                  <a:cubicBezTo>
                    <a:pt x="0" y="6819773"/>
                    <a:pt x="1966341" y="8786114"/>
                    <a:pt x="4393057" y="8786114"/>
                  </a:cubicBezTo>
                  <a:lnTo>
                    <a:pt x="8786114" y="8786114"/>
                  </a:lnTo>
                  <a:lnTo>
                    <a:pt x="8786114" y="4393057"/>
                  </a:lnTo>
                  <a:cubicBezTo>
                    <a:pt x="8786114" y="1966341"/>
                    <a:pt x="6819773" y="0"/>
                    <a:pt x="4393057" y="0"/>
                  </a:cubicBezTo>
                  <a:cubicBezTo>
                    <a:pt x="1966341" y="0"/>
                    <a:pt x="0" y="1966341"/>
                    <a:pt x="0" y="4393057"/>
                  </a:cubicBezTo>
                  <a:close/>
                </a:path>
              </a:pathLst>
            </a:custGeom>
            <a:solidFill>
              <a:srgbClr val="F15A29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0CDD973E-A444-EC8C-EFB7-3AD1E887F161}"/>
              </a:ext>
            </a:extLst>
          </p:cNvPr>
          <p:cNvGrpSpPr/>
          <p:nvPr/>
        </p:nvGrpSpPr>
        <p:grpSpPr>
          <a:xfrm>
            <a:off x="13833933" y="6031471"/>
            <a:ext cx="4182321" cy="3996376"/>
            <a:chOff x="0" y="0"/>
            <a:chExt cx="7775752" cy="7777509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00EB60A-CE27-3A07-D811-3E1574587E51}"/>
                </a:ext>
              </a:extLst>
            </p:cNvPr>
            <p:cNvSpPr/>
            <p:nvPr/>
          </p:nvSpPr>
          <p:spPr>
            <a:xfrm>
              <a:off x="0" y="0"/>
              <a:ext cx="7775702" cy="7777480"/>
            </a:xfrm>
            <a:custGeom>
              <a:avLst/>
              <a:gdLst/>
              <a:ahLst/>
              <a:cxnLst/>
              <a:rect l="l" t="t" r="r" b="b"/>
              <a:pathLst>
                <a:path w="7775702" h="7777480">
                  <a:moveTo>
                    <a:pt x="3888740" y="0"/>
                  </a:moveTo>
                  <a:cubicBezTo>
                    <a:pt x="6036056" y="0"/>
                    <a:pt x="7775702" y="1741424"/>
                    <a:pt x="7775702" y="3888740"/>
                  </a:cubicBezTo>
                  <a:cubicBezTo>
                    <a:pt x="7775702" y="6036056"/>
                    <a:pt x="6034278" y="7777480"/>
                    <a:pt x="3888740" y="7777480"/>
                  </a:cubicBezTo>
                  <a:cubicBezTo>
                    <a:pt x="1741424" y="7777480"/>
                    <a:pt x="0" y="6036056"/>
                    <a:pt x="0" y="3888740"/>
                  </a:cubicBezTo>
                  <a:cubicBezTo>
                    <a:pt x="1778" y="1741424"/>
                    <a:pt x="1741424" y="0"/>
                    <a:pt x="3888740" y="0"/>
                  </a:cubicBezTo>
                  <a:close/>
                </a:path>
              </a:pathLst>
            </a:custGeom>
            <a:blipFill>
              <a:blip r:embed="rId8"/>
              <a:stretch>
                <a:fillRect l="-24972" r="-24973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28" name="Freeform 10" descr="A close-up of a logo  AI-generated content may be incorrect.">
            <a:extLst>
              <a:ext uri="{FF2B5EF4-FFF2-40B4-BE49-F238E27FC236}">
                <a16:creationId xmlns:a16="http://schemas.microsoft.com/office/drawing/2014/main" id="{4C49B911-DE73-E6BD-0420-12114F1475A5}"/>
              </a:ext>
            </a:extLst>
          </p:cNvPr>
          <p:cNvSpPr/>
          <p:nvPr/>
        </p:nvSpPr>
        <p:spPr>
          <a:xfrm>
            <a:off x="9063386" y="8340336"/>
            <a:ext cx="3624322" cy="1026766"/>
          </a:xfrm>
          <a:custGeom>
            <a:avLst/>
            <a:gdLst/>
            <a:ahLst/>
            <a:cxnLst/>
            <a:rect l="l" t="t" r="r" b="b"/>
            <a:pathLst>
              <a:path w="6336990" h="1795262">
                <a:moveTo>
                  <a:pt x="0" y="0"/>
                </a:moveTo>
                <a:lnTo>
                  <a:pt x="6336989" y="0"/>
                </a:lnTo>
                <a:lnTo>
                  <a:pt x="6336989" y="1795262"/>
                </a:lnTo>
                <a:lnTo>
                  <a:pt x="0" y="17952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11" b="-26176"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94F">
                <a:alpha val="100000"/>
              </a:srgbClr>
            </a:gs>
            <a:gs pos="50000">
              <a:srgbClr val="093B69">
                <a:alpha val="100000"/>
              </a:srgbClr>
            </a:gs>
            <a:gs pos="100000">
              <a:srgbClr val="4F9DDB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</a:blip>
              <a:stretch>
                <a:fillRect t="-9329" b="-9329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Freeform 4"/>
          <p:cNvSpPr/>
          <p:nvPr/>
        </p:nvSpPr>
        <p:spPr>
          <a:xfrm>
            <a:off x="-1580157" y="4234815"/>
            <a:ext cx="6900310" cy="9189275"/>
          </a:xfrm>
          <a:custGeom>
            <a:avLst/>
            <a:gdLst/>
            <a:ahLst/>
            <a:cxnLst/>
            <a:rect l="l" t="t" r="r" b="b"/>
            <a:pathLst>
              <a:path w="6900310" h="9189275">
                <a:moveTo>
                  <a:pt x="0" y="0"/>
                </a:moveTo>
                <a:lnTo>
                  <a:pt x="6900310" y="0"/>
                </a:lnTo>
                <a:lnTo>
                  <a:pt x="6900310" y="9189275"/>
                </a:lnTo>
                <a:lnTo>
                  <a:pt x="0" y="9189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63" r="-163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 rot="-3035671" flipH="1">
            <a:off x="14490622" y="-2702775"/>
            <a:ext cx="5074419" cy="3946337"/>
          </a:xfrm>
          <a:custGeom>
            <a:avLst/>
            <a:gdLst/>
            <a:ahLst/>
            <a:cxnLst/>
            <a:rect l="l" t="t" r="r" b="b"/>
            <a:pathLst>
              <a:path w="5074419" h="3946337">
                <a:moveTo>
                  <a:pt x="5074419" y="0"/>
                </a:moveTo>
                <a:lnTo>
                  <a:pt x="0" y="0"/>
                </a:lnTo>
                <a:lnTo>
                  <a:pt x="0" y="3946337"/>
                </a:lnTo>
                <a:lnTo>
                  <a:pt x="5074419" y="3946337"/>
                </a:lnTo>
                <a:lnTo>
                  <a:pt x="50744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59" b="-59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11461963" y="2464386"/>
            <a:ext cx="266327" cy="267662"/>
          </a:xfrm>
          <a:custGeom>
            <a:avLst/>
            <a:gdLst/>
            <a:ahLst/>
            <a:cxnLst/>
            <a:rect l="l" t="t" r="r" b="b"/>
            <a:pathLst>
              <a:path w="266327" h="267662">
                <a:moveTo>
                  <a:pt x="0" y="0"/>
                </a:moveTo>
                <a:lnTo>
                  <a:pt x="266327" y="0"/>
                </a:lnTo>
                <a:lnTo>
                  <a:pt x="266327" y="267662"/>
                </a:lnTo>
                <a:lnTo>
                  <a:pt x="0" y="2676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527" b="-1527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TextBox 7"/>
          <p:cNvSpPr txBox="1"/>
          <p:nvPr/>
        </p:nvSpPr>
        <p:spPr>
          <a:xfrm>
            <a:off x="925447" y="476883"/>
            <a:ext cx="14459839" cy="1580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8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Tertiary Degrees </a:t>
            </a:r>
            <a:r>
              <a:rPr lang="en-US" sz="6398" b="1" dirty="0">
                <a:solidFill>
                  <a:srgbClr val="EA6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</a:t>
            </a:r>
          </a:p>
          <a:p>
            <a:pPr algn="l">
              <a:lnSpc>
                <a:spcPts val="5220"/>
              </a:lnSpc>
            </a:pPr>
            <a:endParaRPr lang="en-US" sz="6398" b="1" dirty="0">
              <a:solidFill>
                <a:srgbClr val="EA6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14524" y="1935031"/>
            <a:ext cx="1021846" cy="2705100"/>
          </a:xfrm>
          <a:custGeom>
            <a:avLst/>
            <a:gdLst/>
            <a:ahLst/>
            <a:cxnLst/>
            <a:rect l="l" t="t" r="r" b="b"/>
            <a:pathLst>
              <a:path w="1021846" h="2705100">
                <a:moveTo>
                  <a:pt x="0" y="0"/>
                </a:moveTo>
                <a:lnTo>
                  <a:pt x="1021846" y="0"/>
                </a:lnTo>
                <a:lnTo>
                  <a:pt x="1021846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TextBox 9"/>
          <p:cNvSpPr txBox="1"/>
          <p:nvPr/>
        </p:nvSpPr>
        <p:spPr>
          <a:xfrm>
            <a:off x="1621085" y="2443594"/>
            <a:ext cx="6907857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0" algn="just">
              <a:lnSpc>
                <a:spcPts val="2700"/>
              </a:lnSpc>
              <a:buFont typeface="Arial"/>
              <a:buChar char="•"/>
            </a:pPr>
            <a:r>
              <a:rPr lang="en-US" sz="2000" spc="-20" dirty="0">
                <a:solidFill>
                  <a:srgbClr val="F7F7F5"/>
                </a:solidFill>
                <a:latin typeface="Open Sans"/>
                <a:ea typeface="Open Sans"/>
                <a:cs typeface="Open Sans"/>
                <a:sym typeface="Open Sans"/>
              </a:rPr>
              <a:t>BA (Hons) Immersive Media Production</a:t>
            </a:r>
          </a:p>
          <a:p>
            <a:pPr marL="431800" lvl="1" indent="-215900" algn="just">
              <a:lnSpc>
                <a:spcPts val="2700"/>
              </a:lnSpc>
              <a:buFont typeface="Arial"/>
              <a:buChar char="•"/>
            </a:pPr>
            <a:r>
              <a:rPr lang="en-US" sz="2000" spc="-20" dirty="0">
                <a:solidFill>
                  <a:srgbClr val="F7F7F5"/>
                </a:solidFill>
                <a:latin typeface="Open Sans"/>
                <a:ea typeface="Open Sans"/>
                <a:cs typeface="Open Sans"/>
                <a:sym typeface="Open Sans"/>
              </a:rPr>
              <a:t>BA (Hons) in Animation, Visual Effect and Motion Design</a:t>
            </a:r>
          </a:p>
          <a:p>
            <a:pPr marL="431801" lvl="1" indent="-215900" algn="just">
              <a:lnSpc>
                <a:spcPts val="2700"/>
              </a:lnSpc>
              <a:buFont typeface="Arial"/>
              <a:buChar char="•"/>
            </a:pPr>
            <a:r>
              <a:rPr lang="en-US" sz="2000" spc="-20" dirty="0">
                <a:solidFill>
                  <a:srgbClr val="F7F7F5"/>
                </a:solidFill>
                <a:latin typeface="Open Sans"/>
                <a:ea typeface="Open Sans"/>
                <a:cs typeface="Open Sans"/>
                <a:sym typeface="Open Sans"/>
              </a:rPr>
              <a:t>BA (Hons) Politics, Society and Media</a:t>
            </a:r>
          </a:p>
          <a:p>
            <a:pPr marL="431801" lvl="1" indent="-215900" algn="just">
              <a:lnSpc>
                <a:spcPts val="2700"/>
              </a:lnSpc>
              <a:buFont typeface="Arial"/>
              <a:buChar char="•"/>
            </a:pPr>
            <a:r>
              <a:rPr lang="en-US" sz="2000" spc="-20" dirty="0">
                <a:solidFill>
                  <a:srgbClr val="F7F7F5"/>
                </a:solidFill>
                <a:latin typeface="Open Sans"/>
                <a:ea typeface="Open Sans"/>
                <a:cs typeface="Open Sans"/>
                <a:sym typeface="Open Sans"/>
              </a:rPr>
              <a:t>BSc (Hons) Digital Arts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95943" y="2426286"/>
            <a:ext cx="6898928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BSc (Hons) in Information Technology Management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BSc (Hons) in Mobile &amp; Web Computing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BSc (Hons) in Software Development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BSc in Process Manufacturing Practice &amp; Technology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28948" y="4844279"/>
            <a:ext cx="6582370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 (Hons) Social Care Practice 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BSc (Hons) in General Nursing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BSc (Hons) in Intellectual Disability Nursing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BSc (Hons) in Mental Health Nursing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BSc (Hons) in Public Health and Health Promotion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BSc in Applied Health Care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Bachelor (Hons) of Social Work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BSc (Hons) in Occupational Therapy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76609" y="5396785"/>
            <a:ext cx="7510726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BBs (Hons) Business and Psychology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 (Hons) in Digital and Business Skills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BBs in Tourism and Hospitality Services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Bachelor (Hons) in Business</a:t>
            </a:r>
          </a:p>
          <a:p>
            <a:pPr marL="457201" lvl="2" indent="-152400" algn="just">
              <a:lnSpc>
                <a:spcPts val="2700"/>
              </a:lnSpc>
              <a:buFont typeface="Arial"/>
              <a:buChar char="⚬"/>
            </a:pPr>
            <a:r>
              <a:rPr lang="en-US" sz="2000" spc="-2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BSc (Hons) Applied Sports Science</a:t>
            </a:r>
          </a:p>
        </p:txBody>
      </p:sp>
      <p:sp>
        <p:nvSpPr>
          <p:cNvPr id="13" name="Freeform 13"/>
          <p:cNvSpPr/>
          <p:nvPr/>
        </p:nvSpPr>
        <p:spPr>
          <a:xfrm>
            <a:off x="395190" y="4749085"/>
            <a:ext cx="1021846" cy="3048000"/>
          </a:xfrm>
          <a:custGeom>
            <a:avLst/>
            <a:gdLst/>
            <a:ahLst/>
            <a:cxnLst/>
            <a:rect l="l" t="t" r="r" b="b"/>
            <a:pathLst>
              <a:path w="1021846" h="3048000">
                <a:moveTo>
                  <a:pt x="0" y="0"/>
                </a:moveTo>
                <a:lnTo>
                  <a:pt x="1021846" y="0"/>
                </a:lnTo>
                <a:lnTo>
                  <a:pt x="1021846" y="3048000"/>
                </a:lnTo>
                <a:lnTo>
                  <a:pt x="0" y="3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4" name="Freeform 14"/>
          <p:cNvSpPr/>
          <p:nvPr/>
        </p:nvSpPr>
        <p:spPr>
          <a:xfrm>
            <a:off x="9059797" y="1934713"/>
            <a:ext cx="1021846" cy="2427462"/>
          </a:xfrm>
          <a:custGeom>
            <a:avLst/>
            <a:gdLst/>
            <a:ahLst/>
            <a:cxnLst/>
            <a:rect l="l" t="t" r="r" b="b"/>
            <a:pathLst>
              <a:path w="1021846" h="2427462">
                <a:moveTo>
                  <a:pt x="0" y="0"/>
                </a:moveTo>
                <a:lnTo>
                  <a:pt x="1021846" y="0"/>
                </a:lnTo>
                <a:lnTo>
                  <a:pt x="1021846" y="2427462"/>
                </a:lnTo>
                <a:lnTo>
                  <a:pt x="0" y="24274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5" name="TextBox 15"/>
          <p:cNvSpPr txBox="1"/>
          <p:nvPr/>
        </p:nvSpPr>
        <p:spPr>
          <a:xfrm rot="-5400000">
            <a:off x="-72221" y="3199723"/>
            <a:ext cx="1938189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200" b="1" spc="-2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 and Media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8573051" y="2769349"/>
            <a:ext cx="1938189" cy="75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200" b="1" spc="-2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IT &amp; Technology</a:t>
            </a:r>
          </a:p>
        </p:txBody>
      </p:sp>
      <p:sp>
        <p:nvSpPr>
          <p:cNvPr id="17" name="TextBox 17"/>
          <p:cNvSpPr txBox="1"/>
          <p:nvPr/>
        </p:nvSpPr>
        <p:spPr>
          <a:xfrm rot="-5400000">
            <a:off x="-91555" y="6079726"/>
            <a:ext cx="1938189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200" b="1" spc="-2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Health</a:t>
            </a:r>
          </a:p>
        </p:txBody>
      </p:sp>
      <p:sp>
        <p:nvSpPr>
          <p:cNvPr id="18" name="Freeform 18"/>
          <p:cNvSpPr/>
          <p:nvPr/>
        </p:nvSpPr>
        <p:spPr>
          <a:xfrm>
            <a:off x="9040463" y="4749029"/>
            <a:ext cx="1021846" cy="3048000"/>
          </a:xfrm>
          <a:custGeom>
            <a:avLst/>
            <a:gdLst/>
            <a:ahLst/>
            <a:cxnLst/>
            <a:rect l="l" t="t" r="r" b="b"/>
            <a:pathLst>
              <a:path w="1021846" h="3048000">
                <a:moveTo>
                  <a:pt x="0" y="0"/>
                </a:moveTo>
                <a:lnTo>
                  <a:pt x="1021846" y="0"/>
                </a:lnTo>
                <a:lnTo>
                  <a:pt x="1021846" y="3048000"/>
                </a:lnTo>
                <a:lnTo>
                  <a:pt x="0" y="3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9" name="TextBox 19"/>
          <p:cNvSpPr txBox="1"/>
          <p:nvPr/>
        </p:nvSpPr>
        <p:spPr>
          <a:xfrm rot="-5400000">
            <a:off x="8557289" y="6083242"/>
            <a:ext cx="1938189" cy="37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200" b="1" spc="-2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Other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39400" y="7439452"/>
            <a:ext cx="8927218" cy="312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600" i="1" spc="-20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*Availability of all courses is subject to approval and validation</a:t>
            </a:r>
          </a:p>
        </p:txBody>
      </p:sp>
      <p:sp>
        <p:nvSpPr>
          <p:cNvPr id="21" name="Freeform 21" descr="A close-up of a logo  AI-generated content may be incorrect."/>
          <p:cNvSpPr/>
          <p:nvPr/>
        </p:nvSpPr>
        <p:spPr>
          <a:xfrm>
            <a:off x="13465018" y="482657"/>
            <a:ext cx="4368094" cy="1237476"/>
          </a:xfrm>
          <a:custGeom>
            <a:avLst/>
            <a:gdLst/>
            <a:ahLst/>
            <a:cxnLst/>
            <a:rect l="l" t="t" r="r" b="b"/>
            <a:pathLst>
              <a:path w="4368094" h="1237476">
                <a:moveTo>
                  <a:pt x="0" y="0"/>
                </a:moveTo>
                <a:lnTo>
                  <a:pt x="4368095" y="0"/>
                </a:lnTo>
                <a:lnTo>
                  <a:pt x="4368095" y="1237476"/>
                </a:lnTo>
                <a:lnTo>
                  <a:pt x="0" y="123747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11" b="-26176"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90F660E7-CEA0-293C-4013-8962DB6FFBF2}"/>
              </a:ext>
            </a:extLst>
          </p:cNvPr>
          <p:cNvGrpSpPr/>
          <p:nvPr/>
        </p:nvGrpSpPr>
        <p:grpSpPr>
          <a:xfrm>
            <a:off x="414524" y="8576916"/>
            <a:ext cx="11107919" cy="1172728"/>
            <a:chOff x="0" y="0"/>
            <a:chExt cx="1605180" cy="1563637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73CF439-CBDA-62A1-0979-FBCDF380D21B}"/>
                </a:ext>
              </a:extLst>
            </p:cNvPr>
            <p:cNvSpPr/>
            <p:nvPr/>
          </p:nvSpPr>
          <p:spPr>
            <a:xfrm>
              <a:off x="0" y="0"/>
              <a:ext cx="1605153" cy="1563624"/>
            </a:xfrm>
            <a:custGeom>
              <a:avLst/>
              <a:gdLst/>
              <a:ahLst/>
              <a:cxnLst/>
              <a:rect l="l" t="t" r="r" b="b"/>
              <a:pathLst>
                <a:path w="1605153" h="1563624">
                  <a:moveTo>
                    <a:pt x="1554226" y="1563624"/>
                  </a:moveTo>
                  <a:lnTo>
                    <a:pt x="50927" y="1563624"/>
                  </a:lnTo>
                  <a:cubicBezTo>
                    <a:pt x="22860" y="1563624"/>
                    <a:pt x="0" y="1540764"/>
                    <a:pt x="0" y="1512697"/>
                  </a:cubicBezTo>
                  <a:lnTo>
                    <a:pt x="0" y="50927"/>
                  </a:lnTo>
                  <a:cubicBezTo>
                    <a:pt x="0" y="22860"/>
                    <a:pt x="22860" y="0"/>
                    <a:pt x="50927" y="0"/>
                  </a:cubicBezTo>
                  <a:lnTo>
                    <a:pt x="1554226" y="0"/>
                  </a:lnTo>
                  <a:cubicBezTo>
                    <a:pt x="1582293" y="0"/>
                    <a:pt x="1605153" y="22860"/>
                    <a:pt x="1605153" y="50927"/>
                  </a:cubicBezTo>
                  <a:lnTo>
                    <a:pt x="1605153" y="1512697"/>
                  </a:lnTo>
                  <a:cubicBezTo>
                    <a:pt x="1605153" y="1540764"/>
                    <a:pt x="1582293" y="1563624"/>
                    <a:pt x="1554226" y="1563624"/>
                  </a:cubicBezTo>
                  <a:close/>
                </a:path>
              </a:pathLst>
            </a:custGeom>
            <a:solidFill>
              <a:srgbClr val="04ADF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016F015-763A-9CF2-7D25-CE9D40F91C4B}"/>
              </a:ext>
            </a:extLst>
          </p:cNvPr>
          <p:cNvSpPr txBox="1"/>
          <p:nvPr/>
        </p:nvSpPr>
        <p:spPr>
          <a:xfrm>
            <a:off x="644992" y="8741603"/>
            <a:ext cx="10877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</a:rPr>
              <a:t>Entry is </a:t>
            </a:r>
            <a:r>
              <a:rPr lang="en-US" b="1" i="0" dirty="0">
                <a:solidFill>
                  <a:schemeClr val="bg1"/>
                </a:solidFill>
                <a:effectLst/>
              </a:rPr>
              <a:t>not based on points</a:t>
            </a:r>
            <a:r>
              <a:rPr lang="en-US" b="0" i="0" dirty="0">
                <a:solidFill>
                  <a:schemeClr val="bg1"/>
                </a:solidFill>
                <a:effectLst/>
              </a:rPr>
              <a:t>, and no college fees for the first 1 - 2 years while studying in ETB. Students graduate with the same </a:t>
            </a:r>
            <a:r>
              <a:rPr lang="en-US" b="0" i="0" dirty="0" err="1">
                <a:solidFill>
                  <a:schemeClr val="bg1"/>
                </a:solidFill>
                <a:effectLst/>
              </a:rPr>
              <a:t>recognised</a:t>
            </a:r>
            <a:r>
              <a:rPr lang="en-US" b="0" i="0" dirty="0">
                <a:solidFill>
                  <a:schemeClr val="bg1"/>
                </a:solidFill>
                <a:effectLst/>
              </a:rPr>
              <a:t> full degree as their peers who followed the traditional route. List of tertiary degree programmes and general information can be found on NTO.ie website.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69EC1676-2CC6-85A1-D3EC-D59D0E8CC281}"/>
              </a:ext>
            </a:extLst>
          </p:cNvPr>
          <p:cNvSpPr txBox="1"/>
          <p:nvPr/>
        </p:nvSpPr>
        <p:spPr>
          <a:xfrm>
            <a:off x="11216896" y="8602436"/>
            <a:ext cx="7301572" cy="959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64"/>
              </a:lnSpc>
            </a:pPr>
            <a:r>
              <a:rPr lang="en-US" sz="5400" b="1" dirty="0">
                <a:solidFill>
                  <a:srgbClr val="F15A2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Apply</a:t>
            </a:r>
            <a:r>
              <a:rPr lang="en-US" sz="54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at NTO.ie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94F">
                <a:alpha val="100000"/>
              </a:srgbClr>
            </a:gs>
            <a:gs pos="50000">
              <a:srgbClr val="093B69">
                <a:alpha val="100000"/>
              </a:srgbClr>
            </a:gs>
            <a:gs pos="100000">
              <a:srgbClr val="4F9DDB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3000"/>
              </a:blip>
              <a:stretch>
                <a:fillRect t="-9329" b="-9329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20" name="Freeform 6">
            <a:extLst>
              <a:ext uri="{FF2B5EF4-FFF2-40B4-BE49-F238E27FC236}">
                <a16:creationId xmlns:a16="http://schemas.microsoft.com/office/drawing/2014/main" id="{7B10D595-E2C1-8B28-CB61-AA7CA56F5F3C}"/>
              </a:ext>
            </a:extLst>
          </p:cNvPr>
          <p:cNvSpPr/>
          <p:nvPr/>
        </p:nvSpPr>
        <p:spPr>
          <a:xfrm>
            <a:off x="4736911" y="6527326"/>
            <a:ext cx="10764138" cy="10764138"/>
          </a:xfrm>
          <a:custGeom>
            <a:avLst/>
            <a:gdLst/>
            <a:ahLst/>
            <a:cxnLst/>
            <a:rect l="l" t="t" r="r" b="b"/>
            <a:pathLst>
              <a:path w="5334876" h="5334876">
                <a:moveTo>
                  <a:pt x="0" y="0"/>
                </a:moveTo>
                <a:lnTo>
                  <a:pt x="5334876" y="0"/>
                </a:lnTo>
                <a:lnTo>
                  <a:pt x="5334876" y="5334876"/>
                </a:lnTo>
                <a:lnTo>
                  <a:pt x="0" y="5334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-1580157" y="4234815"/>
            <a:ext cx="6900310" cy="9189275"/>
          </a:xfrm>
          <a:custGeom>
            <a:avLst/>
            <a:gdLst/>
            <a:ahLst/>
            <a:cxnLst/>
            <a:rect l="l" t="t" r="r" b="b"/>
            <a:pathLst>
              <a:path w="6900310" h="9189275">
                <a:moveTo>
                  <a:pt x="0" y="0"/>
                </a:moveTo>
                <a:lnTo>
                  <a:pt x="6900310" y="0"/>
                </a:lnTo>
                <a:lnTo>
                  <a:pt x="6900310" y="9189275"/>
                </a:lnTo>
                <a:lnTo>
                  <a:pt x="0" y="918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63" r="-163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 rot="-3035671" flipH="1">
            <a:off x="14490622" y="-2702775"/>
            <a:ext cx="5074419" cy="3946337"/>
          </a:xfrm>
          <a:custGeom>
            <a:avLst/>
            <a:gdLst/>
            <a:ahLst/>
            <a:cxnLst/>
            <a:rect l="l" t="t" r="r" b="b"/>
            <a:pathLst>
              <a:path w="5074419" h="3946337">
                <a:moveTo>
                  <a:pt x="5074419" y="0"/>
                </a:moveTo>
                <a:lnTo>
                  <a:pt x="0" y="0"/>
                </a:lnTo>
                <a:lnTo>
                  <a:pt x="0" y="3946337"/>
                </a:lnTo>
                <a:lnTo>
                  <a:pt x="5074419" y="3946337"/>
                </a:lnTo>
                <a:lnTo>
                  <a:pt x="507441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59" b="-59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TextBox 6"/>
          <p:cNvSpPr txBox="1"/>
          <p:nvPr/>
        </p:nvSpPr>
        <p:spPr>
          <a:xfrm>
            <a:off x="1028700" y="941874"/>
            <a:ext cx="14459839" cy="1580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Tertiary Degrees </a:t>
            </a:r>
            <a:r>
              <a:rPr lang="en-US" sz="6398" b="1">
                <a:solidFill>
                  <a:srgbClr val="EA6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</a:t>
            </a:r>
          </a:p>
          <a:p>
            <a:pPr algn="l">
              <a:lnSpc>
                <a:spcPts val="5220"/>
              </a:lnSpc>
            </a:pPr>
            <a:endParaRPr lang="en-US" sz="6398" b="1">
              <a:solidFill>
                <a:srgbClr val="EA6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Freeform 7" descr="A close-up of a logo  AI-generated content may be incorrect."/>
          <p:cNvSpPr/>
          <p:nvPr/>
        </p:nvSpPr>
        <p:spPr>
          <a:xfrm>
            <a:off x="13465018" y="482657"/>
            <a:ext cx="4368094" cy="1237476"/>
          </a:xfrm>
          <a:custGeom>
            <a:avLst/>
            <a:gdLst/>
            <a:ahLst/>
            <a:cxnLst/>
            <a:rect l="l" t="t" r="r" b="b"/>
            <a:pathLst>
              <a:path w="4368094" h="1237476">
                <a:moveTo>
                  <a:pt x="0" y="0"/>
                </a:moveTo>
                <a:lnTo>
                  <a:pt x="4368095" y="0"/>
                </a:lnTo>
                <a:lnTo>
                  <a:pt x="4368095" y="1237476"/>
                </a:lnTo>
                <a:lnTo>
                  <a:pt x="0" y="1237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11" b="-26176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/>
          <p:cNvSpPr/>
          <p:nvPr/>
        </p:nvSpPr>
        <p:spPr>
          <a:xfrm>
            <a:off x="1395541" y="2027551"/>
            <a:ext cx="5563423" cy="7443654"/>
          </a:xfrm>
          <a:custGeom>
            <a:avLst/>
            <a:gdLst/>
            <a:ahLst/>
            <a:cxnLst/>
            <a:rect l="l" t="t" r="r" b="b"/>
            <a:pathLst>
              <a:path w="5563423" h="7443654">
                <a:moveTo>
                  <a:pt x="0" y="0"/>
                </a:moveTo>
                <a:lnTo>
                  <a:pt x="5563423" y="0"/>
                </a:lnTo>
                <a:lnTo>
                  <a:pt x="5563423" y="7443653"/>
                </a:lnTo>
                <a:lnTo>
                  <a:pt x="0" y="74436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TextBox 9"/>
          <p:cNvSpPr txBox="1"/>
          <p:nvPr/>
        </p:nvSpPr>
        <p:spPr>
          <a:xfrm>
            <a:off x="14232467" y="2112366"/>
            <a:ext cx="2052511" cy="6083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Trinity</a:t>
            </a:r>
          </a:p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IADT</a:t>
            </a:r>
          </a:p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ATU</a:t>
            </a:r>
          </a:p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TUD</a:t>
            </a:r>
          </a:p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TUS</a:t>
            </a:r>
          </a:p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UCC</a:t>
            </a:r>
          </a:p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MTU</a:t>
            </a:r>
          </a:p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SETU</a:t>
            </a:r>
          </a:p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DKIT</a:t>
            </a:r>
          </a:p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NCI</a:t>
            </a:r>
          </a:p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MIC</a:t>
            </a:r>
          </a:p>
          <a:p>
            <a:pPr algn="l">
              <a:lnSpc>
                <a:spcPts val="4025"/>
              </a:lnSpc>
            </a:pPr>
            <a:r>
              <a:rPr lang="en-US" sz="4025" dirty="0">
                <a:solidFill>
                  <a:srgbClr val="F7F7F5"/>
                </a:solidFill>
                <a:latin typeface="Montserrat"/>
                <a:ea typeface="Montserrat"/>
                <a:cs typeface="Montserrat"/>
                <a:sym typeface="Montserrat"/>
              </a:rPr>
              <a:t>UCD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134198" y="3464174"/>
            <a:ext cx="2649011" cy="264901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7B4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418"/>
                </a:lnSpc>
              </a:pPr>
              <a:r>
                <a:rPr lang="en-US" sz="6724" b="1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16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320409" y="3464174"/>
            <a:ext cx="2649011" cy="26490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31A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418"/>
                </a:lnSpc>
              </a:pPr>
              <a:r>
                <a:rPr lang="en-US" sz="6724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12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23826" y="5173401"/>
            <a:ext cx="2078582" cy="48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0"/>
              </a:lnSpc>
              <a:spcBef>
                <a:spcPct val="0"/>
              </a:spcBef>
            </a:pPr>
            <a:r>
              <a:rPr lang="en-US" sz="2777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ETBs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05624" y="5173401"/>
            <a:ext cx="2078582" cy="48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0"/>
              </a:lnSpc>
              <a:spcBef>
                <a:spcPct val="0"/>
              </a:spcBef>
            </a:pPr>
            <a:r>
              <a:rPr lang="en-US" sz="2777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HEIs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DF243C7E-E9CE-B9F7-056C-B2537EAB0E83}"/>
              </a:ext>
            </a:extLst>
          </p:cNvPr>
          <p:cNvSpPr txBox="1"/>
          <p:nvPr/>
        </p:nvSpPr>
        <p:spPr>
          <a:xfrm>
            <a:off x="6806918" y="7620765"/>
            <a:ext cx="795258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b="1" u="sng" dirty="0">
                <a:solidFill>
                  <a:schemeClr val="bg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Contacts:</a:t>
            </a:r>
          </a:p>
          <a:p>
            <a:pPr algn="l"/>
            <a:r>
              <a:rPr lang="en-US" sz="24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eMail</a:t>
            </a:r>
            <a:r>
              <a:rPr lang="en-US" sz="2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 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info@nto.ie</a:t>
            </a:r>
          </a:p>
          <a:p>
            <a:pPr algn="l"/>
            <a:r>
              <a:rPr lang="en-US" sz="2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Website:     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www.NTO.ie</a:t>
            </a:r>
          </a:p>
          <a:p>
            <a:pPr algn="l"/>
            <a:r>
              <a:rPr lang="en-US" sz="2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LinkedIn:   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https://www.linkedin.com/in/ntoireland/</a:t>
            </a:r>
          </a:p>
          <a:p>
            <a:pPr algn="l"/>
            <a:r>
              <a:rPr lang="en-US" sz="2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Facebook:  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National Tertiary Office</a:t>
            </a:r>
          </a:p>
          <a:p>
            <a:pPr algn="l"/>
            <a:r>
              <a:rPr lang="en-US" sz="2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Instagram:  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ntoireland</a:t>
            </a:r>
            <a:endParaRPr lang="en-US" sz="24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DC1CBED80B247B72FEC5C23BE7AAD" ma:contentTypeVersion="13" ma:contentTypeDescription="Create a new document." ma:contentTypeScope="" ma:versionID="cad265bccbc8a2bd4dc013ed83ef09f1">
  <xsd:schema xmlns:xsd="http://www.w3.org/2001/XMLSchema" xmlns:xs="http://www.w3.org/2001/XMLSchema" xmlns:p="http://schemas.microsoft.com/office/2006/metadata/properties" xmlns:ns2="ca1b2f09-2113-4d0f-be39-7c1d3989b16e" xmlns:ns3="08ccb4e3-8c2b-42fa-955c-c88d4e1ca4ca" targetNamespace="http://schemas.microsoft.com/office/2006/metadata/properties" ma:root="true" ma:fieldsID="a89915a16b9ac267191a08c441ba1b5c" ns2:_="" ns3:_="">
    <xsd:import namespace="ca1b2f09-2113-4d0f-be39-7c1d3989b16e"/>
    <xsd:import namespace="08ccb4e3-8c2b-42fa-955c-c88d4e1ca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b2f09-2113-4d0f-be39-7c1d3989b1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aad9230-3fe2-4acd-82bb-645646f98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cb4e3-8c2b-42fa-955c-c88d4e1ca4c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ef2b7a7-afb1-4c4a-8a1c-b3fad7fdac22}" ma:internalName="TaxCatchAll" ma:showField="CatchAllData" ma:web="08ccb4e3-8c2b-42fa-955c-c88d4e1ca4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ccb4e3-8c2b-42fa-955c-c88d4e1ca4ca" xsi:nil="true"/>
    <lcf76f155ced4ddcb4097134ff3c332f xmlns="ca1b2f09-2113-4d0f-be39-7c1d3989b1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A42BDB-9D0B-4FE2-8BC9-F3E60821588C}"/>
</file>

<file path=customXml/itemProps2.xml><?xml version="1.0" encoding="utf-8"?>
<ds:datastoreItem xmlns:ds="http://schemas.openxmlformats.org/officeDocument/2006/customXml" ds:itemID="{4969F446-F9BE-4579-B3F6-0785BFA5BE27}"/>
</file>

<file path=customXml/itemProps3.xml><?xml version="1.0" encoding="utf-8"?>
<ds:datastoreItem xmlns:ds="http://schemas.openxmlformats.org/officeDocument/2006/customXml" ds:itemID="{9E5906AC-8EE8-4FFE-8DA5-7264A37A1D42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405</Words>
  <Application>Microsoft Office PowerPoint</Application>
  <PresentationFormat>Custom</PresentationFormat>
  <Paragraphs>68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Open Sans</vt:lpstr>
      <vt:lpstr>Canva Sans Bold</vt:lpstr>
      <vt:lpstr>Aptos</vt:lpstr>
      <vt:lpstr>Montserrat Bold</vt:lpstr>
      <vt:lpstr>Open Sans Italics</vt:lpstr>
      <vt:lpstr>Calibri</vt:lpstr>
      <vt:lpstr>Arial</vt:lpstr>
      <vt:lpstr>Arimo Bold</vt:lpstr>
      <vt:lpstr>Canva Sans</vt:lpstr>
      <vt:lpstr>Open Sans Bold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Tertiary Presentation IGC</dc:title>
  <cp:lastModifiedBy>Tanya Jones</cp:lastModifiedBy>
  <cp:revision>3</cp:revision>
  <dcterms:created xsi:type="dcterms:W3CDTF">2006-08-16T00:00:00Z</dcterms:created>
  <dcterms:modified xsi:type="dcterms:W3CDTF">2026-03-23T14:44:33Z</dcterms:modified>
  <dc:identifier>DAHCJ6UpzFY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0x010100250DC1CBED80B247B72FEC5C23BE7AAD</vt:lpwstr>
  </property>
</Properties>
</file>