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6" r:id="rId22"/>
    <p:sldId id="275" r:id="rId23"/>
  </p:sldIdLst>
  <p:sldSz cx="18288000" cy="10287000"/>
  <p:notesSz cx="6858000" cy="9144000"/>
  <p:embeddedFontLst>
    <p:embeddedFont>
      <p:font typeface="Aileron" panose="020B0604020202020204" charset="0"/>
      <p:regular r:id="rId24"/>
    </p:embeddedFont>
    <p:embeddedFont>
      <p:font typeface="Aileron Bold" panose="020B0604020202020204" charset="0"/>
      <p:regular r:id="rId25"/>
    </p:embeddedFont>
    <p:embeddedFont>
      <p:font typeface="Aileron Italics" panose="020B0604020202020204" charset="0"/>
      <p:regular r:id="rId26"/>
    </p:embeddedFont>
    <p:embeddedFont>
      <p:font typeface="Canva Sans 1" panose="020B0604020202020204" charset="0"/>
      <p:regular r:id="rId27"/>
    </p:embeddedFont>
    <p:embeddedFont>
      <p:font typeface="Canva Sans 1 Bold" panose="020B0604020202020204" charset="0"/>
      <p:regular r:id="rId28"/>
    </p:embeddedFont>
    <p:embeddedFont>
      <p:font typeface="Kollektif" panose="020B0604020202020204" charset="0"/>
      <p:regular r:id="rId29"/>
    </p:embeddedFont>
    <p:embeddedFont>
      <p:font typeface="Kollektif Bold" panose="020B0604020202020204" charset="0"/>
      <p:regular r:id="rId30"/>
    </p:embeddedFont>
    <p:embeddedFont>
      <p:font typeface="League Spartan" panose="020B0604020202020204" charset="0"/>
      <p:regular r:id="rId31"/>
    </p:embeddedFont>
    <p:embeddedFont>
      <p:font typeface="Montserrat Bold" panose="020B0604020202020204" charset="0"/>
      <p:regular r:id="rId32"/>
    </p:embeddedFont>
    <p:embeddedFont>
      <p:font typeface="Montserrat Ultra-Bold" panose="020B0604020202020204" charset="0"/>
      <p:regular r:id="rId33"/>
    </p:embeddedFont>
    <p:embeddedFont>
      <p:font typeface="Now Heavy" panose="020B0604020202020204" charset="0"/>
      <p:regular r:id="rId34"/>
    </p:embeddedFont>
    <p:embeddedFont>
      <p:font typeface="Open Sans 1 Bold" panose="020B0604020202020204" charset="0"/>
      <p:regular r:id="rId35"/>
    </p:embeddedFont>
    <p:embeddedFont>
      <p:font typeface="Open Sans 2" panose="020B0604020202020204" charset="0"/>
      <p:regular r:id="rId36"/>
    </p:embeddedFont>
    <p:embeddedFont>
      <p:font typeface="Open Sans 2 Bold" panose="020B0604020202020204" charset="0"/>
      <p:regular r:id="rId37"/>
    </p:embeddedFont>
    <p:embeddedFont>
      <p:font typeface="Open Sans 2 Italics" panose="020B0604020202020204" charset="0"/>
      <p:regular r:id="rId38"/>
    </p:embeddedFont>
    <p:embeddedFont>
      <p:font typeface="Source Sans Pro 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222" y="-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desta Mawarire" userId="2ce52052-885a-4e8a-bfce-a30db1e7b743" providerId="ADAL" clId="{67AE9170-830F-4D8D-9520-D806D8F7D4F6}"/>
    <pc:docChg chg="undo redo custSel addSld delSld modSld">
      <pc:chgData name="Modesta Mawarire" userId="2ce52052-885a-4e8a-bfce-a30db1e7b743" providerId="ADAL" clId="{67AE9170-830F-4D8D-9520-D806D8F7D4F6}" dt="2025-11-18T14:23:40.862" v="107" actId="47"/>
      <pc:docMkLst>
        <pc:docMk/>
      </pc:docMkLst>
      <pc:sldChg chg="addSp delSp modSp mod">
        <pc:chgData name="Modesta Mawarire" userId="2ce52052-885a-4e8a-bfce-a30db1e7b743" providerId="ADAL" clId="{67AE9170-830F-4D8D-9520-D806D8F7D4F6}" dt="2025-10-23T14:38:48.959" v="78" actId="1076"/>
        <pc:sldMkLst>
          <pc:docMk/>
          <pc:sldMk cId="0" sldId="256"/>
        </pc:sldMkLst>
        <pc:picChg chg="add mod">
          <ac:chgData name="Modesta Mawarire" userId="2ce52052-885a-4e8a-bfce-a30db1e7b743" providerId="ADAL" clId="{67AE9170-830F-4D8D-9520-D806D8F7D4F6}" dt="2025-10-23T14:38:48.959" v="78" actId="1076"/>
          <ac:picMkLst>
            <pc:docMk/>
            <pc:sldMk cId="0" sldId="256"/>
            <ac:picMk id="15" creationId="{41DF8F77-3905-965E-1BDC-37BA0E69D9E3}"/>
          </ac:picMkLst>
        </pc:picChg>
      </pc:sldChg>
      <pc:sldChg chg="addSp delSp modSp mod">
        <pc:chgData name="Modesta Mawarire" userId="2ce52052-885a-4e8a-bfce-a30db1e7b743" providerId="ADAL" clId="{67AE9170-830F-4D8D-9520-D806D8F7D4F6}" dt="2025-10-23T14:42:02.522" v="99" actId="1076"/>
        <pc:sldMkLst>
          <pc:docMk/>
          <pc:sldMk cId="0" sldId="257"/>
        </pc:sldMkLst>
        <pc:picChg chg="add mod">
          <ac:chgData name="Modesta Mawarire" userId="2ce52052-885a-4e8a-bfce-a30db1e7b743" providerId="ADAL" clId="{67AE9170-830F-4D8D-9520-D806D8F7D4F6}" dt="2025-10-23T14:42:02.522" v="99" actId="1076"/>
          <ac:picMkLst>
            <pc:docMk/>
            <pc:sldMk cId="0" sldId="257"/>
            <ac:picMk id="17" creationId="{17BC5C1D-EE7A-60AE-1500-C8380E8AD78A}"/>
          </ac:picMkLst>
        </pc:picChg>
      </pc:sldChg>
      <pc:sldChg chg="addSp delSp modSp mod">
        <pc:chgData name="Modesta Mawarire" userId="2ce52052-885a-4e8a-bfce-a30db1e7b743" providerId="ADAL" clId="{67AE9170-830F-4D8D-9520-D806D8F7D4F6}" dt="2025-10-23T14:41:50.597" v="98" actId="478"/>
        <pc:sldMkLst>
          <pc:docMk/>
          <pc:sldMk cId="0" sldId="258"/>
        </pc:sldMkLst>
      </pc:sldChg>
      <pc:sldChg chg="addSp modSp mod">
        <pc:chgData name="Modesta Mawarire" userId="2ce52052-885a-4e8a-bfce-a30db1e7b743" providerId="ADAL" clId="{67AE9170-830F-4D8D-9520-D806D8F7D4F6}" dt="2025-10-23T14:39:40.334" v="86" actId="1076"/>
        <pc:sldMkLst>
          <pc:docMk/>
          <pc:sldMk cId="0" sldId="259"/>
        </pc:sldMkLst>
        <pc:spChg chg="add mod">
          <ac:chgData name="Modesta Mawarire" userId="2ce52052-885a-4e8a-bfce-a30db1e7b743" providerId="ADAL" clId="{67AE9170-830F-4D8D-9520-D806D8F7D4F6}" dt="2025-10-23T14:39:40.334" v="86" actId="1076"/>
          <ac:spMkLst>
            <pc:docMk/>
            <pc:sldMk cId="0" sldId="259"/>
            <ac:spMk id="17" creationId="{F159BEE0-58DC-F367-32A4-3D85BC1E35B6}"/>
          </ac:spMkLst>
        </pc:spChg>
      </pc:sldChg>
      <pc:sldChg chg="modSp mod">
        <pc:chgData name="Modesta Mawarire" userId="2ce52052-885a-4e8a-bfce-a30db1e7b743" providerId="ADAL" clId="{67AE9170-830F-4D8D-9520-D806D8F7D4F6}" dt="2025-10-23T14:41:46.128" v="97" actId="1076"/>
        <pc:sldMkLst>
          <pc:docMk/>
          <pc:sldMk cId="0" sldId="260"/>
        </pc:sldMkLst>
        <pc:spChg chg="mod">
          <ac:chgData name="Modesta Mawarire" userId="2ce52052-885a-4e8a-bfce-a30db1e7b743" providerId="ADAL" clId="{67AE9170-830F-4D8D-9520-D806D8F7D4F6}" dt="2025-10-23T14:41:46.128" v="97" actId="1076"/>
          <ac:spMkLst>
            <pc:docMk/>
            <pc:sldMk cId="0" sldId="260"/>
            <ac:spMk id="9" creationId="{00000000-0000-0000-0000-000000000000}"/>
          </ac:spMkLst>
        </pc:spChg>
      </pc:sldChg>
      <pc:sldChg chg="addSp delSp modSp mod">
        <pc:chgData name="Modesta Mawarire" userId="2ce52052-885a-4e8a-bfce-a30db1e7b743" providerId="ADAL" clId="{67AE9170-830F-4D8D-9520-D806D8F7D4F6}" dt="2025-10-23T14:41:36.226" v="96" actId="478"/>
        <pc:sldMkLst>
          <pc:docMk/>
          <pc:sldMk cId="0" sldId="261"/>
        </pc:sldMkLst>
      </pc:sldChg>
      <pc:sldChg chg="addSp delSp modSp mod">
        <pc:chgData name="Modesta Mawarire" userId="2ce52052-885a-4e8a-bfce-a30db1e7b743" providerId="ADAL" clId="{67AE9170-830F-4D8D-9520-D806D8F7D4F6}" dt="2025-10-23T14:41:25.437" v="95" actId="478"/>
        <pc:sldMkLst>
          <pc:docMk/>
          <pc:sldMk cId="0" sldId="262"/>
        </pc:sldMkLst>
      </pc:sldChg>
      <pc:sldChg chg="addSp delSp modSp mod">
        <pc:chgData name="Modesta Mawarire" userId="2ce52052-885a-4e8a-bfce-a30db1e7b743" providerId="ADAL" clId="{67AE9170-830F-4D8D-9520-D806D8F7D4F6}" dt="2025-10-23T14:41:17.652" v="94" actId="478"/>
        <pc:sldMkLst>
          <pc:docMk/>
          <pc:sldMk cId="0" sldId="263"/>
        </pc:sldMkLst>
      </pc:sldChg>
      <pc:sldChg chg="modSp mod">
        <pc:chgData name="Modesta Mawarire" userId="2ce52052-885a-4e8a-bfce-a30db1e7b743" providerId="ADAL" clId="{67AE9170-830F-4D8D-9520-D806D8F7D4F6}" dt="2025-10-23T14:23:53.164" v="23"/>
        <pc:sldMkLst>
          <pc:docMk/>
          <pc:sldMk cId="0" sldId="270"/>
        </pc:sldMkLst>
        <pc:spChg chg="mod">
          <ac:chgData name="Modesta Mawarire" userId="2ce52052-885a-4e8a-bfce-a30db1e7b743" providerId="ADAL" clId="{67AE9170-830F-4D8D-9520-D806D8F7D4F6}" dt="2025-10-23T14:22:38.200" v="22"/>
          <ac:spMkLst>
            <pc:docMk/>
            <pc:sldMk cId="0" sldId="270"/>
            <ac:spMk id="50" creationId="{00000000-0000-0000-0000-000000000000}"/>
          </ac:spMkLst>
        </pc:spChg>
        <pc:spChg chg="mod">
          <ac:chgData name="Modesta Mawarire" userId="2ce52052-885a-4e8a-bfce-a30db1e7b743" providerId="ADAL" clId="{67AE9170-830F-4D8D-9520-D806D8F7D4F6}" dt="2025-10-23T14:23:53.164" v="23"/>
          <ac:spMkLst>
            <pc:docMk/>
            <pc:sldMk cId="0" sldId="270"/>
            <ac:spMk id="58" creationId="{00000000-0000-0000-0000-000000000000}"/>
          </ac:spMkLst>
        </pc:spChg>
      </pc:sldChg>
      <pc:sldChg chg="del">
        <pc:chgData name="Modesta Mawarire" userId="2ce52052-885a-4e8a-bfce-a30db1e7b743" providerId="ADAL" clId="{67AE9170-830F-4D8D-9520-D806D8F7D4F6}" dt="2025-11-18T14:23:33.445" v="106" actId="47"/>
        <pc:sldMkLst>
          <pc:docMk/>
          <pc:sldMk cId="0" sldId="273"/>
        </pc:sldMkLst>
      </pc:sldChg>
      <pc:sldChg chg="addSp delSp modSp del mod">
        <pc:chgData name="Modesta Mawarire" userId="2ce52052-885a-4e8a-bfce-a30db1e7b743" providerId="ADAL" clId="{67AE9170-830F-4D8D-9520-D806D8F7D4F6}" dt="2025-11-18T14:23:40.862" v="107" actId="47"/>
        <pc:sldMkLst>
          <pc:docMk/>
          <pc:sldMk cId="0" sldId="274"/>
        </pc:sldMkLst>
      </pc:sldChg>
      <pc:sldChg chg="addSp delSp modSp mod">
        <pc:chgData name="Modesta Mawarire" userId="2ce52052-885a-4e8a-bfce-a30db1e7b743" providerId="ADAL" clId="{67AE9170-830F-4D8D-9520-D806D8F7D4F6}" dt="2025-10-23T14:38:00.054" v="75" actId="14100"/>
        <pc:sldMkLst>
          <pc:docMk/>
          <pc:sldMk cId="0" sldId="275"/>
        </pc:sldMkLst>
        <pc:picChg chg="add mod">
          <ac:chgData name="Modesta Mawarire" userId="2ce52052-885a-4e8a-bfce-a30db1e7b743" providerId="ADAL" clId="{67AE9170-830F-4D8D-9520-D806D8F7D4F6}" dt="2025-10-23T14:38:00.054" v="75" actId="14100"/>
          <ac:picMkLst>
            <pc:docMk/>
            <pc:sldMk cId="0" sldId="275"/>
            <ac:picMk id="11" creationId="{A8DA7C09-2C4F-F3DF-94FB-4E2C8A409F96}"/>
          </ac:picMkLst>
        </pc:picChg>
      </pc:sldChg>
      <pc:sldChg chg="addSp delSp modSp add mod">
        <pc:chgData name="Modesta Mawarire" userId="2ce52052-885a-4e8a-bfce-a30db1e7b743" providerId="ADAL" clId="{67AE9170-830F-4D8D-9520-D806D8F7D4F6}" dt="2025-10-23T15:10:12.320" v="105" actId="1076"/>
        <pc:sldMkLst>
          <pc:docMk/>
          <pc:sldMk cId="122483676" sldId="276"/>
        </pc:sldMkLst>
        <pc:spChg chg="mod">
          <ac:chgData name="Modesta Mawarire" userId="2ce52052-885a-4e8a-bfce-a30db1e7b743" providerId="ADAL" clId="{67AE9170-830F-4D8D-9520-D806D8F7D4F6}" dt="2025-10-23T14:44:03.819" v="102" actId="1076"/>
          <ac:spMkLst>
            <pc:docMk/>
            <pc:sldMk cId="122483676" sldId="276"/>
            <ac:spMk id="15" creationId="{5FEF2B4F-6024-F858-A324-F33CE915DE9B}"/>
          </ac:spMkLst>
        </pc:spChg>
        <pc:picChg chg="add mod">
          <ac:chgData name="Modesta Mawarire" userId="2ce52052-885a-4e8a-bfce-a30db1e7b743" providerId="ADAL" clId="{67AE9170-830F-4D8D-9520-D806D8F7D4F6}" dt="2025-10-23T14:43:56.042" v="101" actId="14100"/>
          <ac:picMkLst>
            <pc:docMk/>
            <pc:sldMk cId="122483676" sldId="276"/>
            <ac:picMk id="1026" creationId="{8E475F5F-00A8-B9E2-AFD4-76FFD833C212}"/>
          </ac:picMkLst>
        </pc:picChg>
        <pc:picChg chg="add mod">
          <ac:chgData name="Modesta Mawarire" userId="2ce52052-885a-4e8a-bfce-a30db1e7b743" providerId="ADAL" clId="{67AE9170-830F-4D8D-9520-D806D8F7D4F6}" dt="2025-10-23T15:10:12.320" v="105" actId="1076"/>
          <ac:picMkLst>
            <pc:docMk/>
            <pc:sldMk cId="122483676" sldId="276"/>
            <ac:picMk id="1028" creationId="{10EA8E67-105D-8D3D-802A-8FB4AFB03B3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1.png"/><Relationship Id="rId18" Type="http://schemas.openxmlformats.org/officeDocument/2006/relationships/image" Target="../media/image2.svg"/><Relationship Id="rId3" Type="http://schemas.openxmlformats.org/officeDocument/2006/relationships/image" Target="../media/image47.png"/><Relationship Id="rId21" Type="http://schemas.openxmlformats.org/officeDocument/2006/relationships/image" Target="../media/image5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1.png"/><Relationship Id="rId2" Type="http://schemas.openxmlformats.org/officeDocument/2006/relationships/image" Target="../media/image46.png"/><Relationship Id="rId16" Type="http://schemas.openxmlformats.org/officeDocument/2006/relationships/image" Target="../media/image44.sv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43.png"/><Relationship Id="rId23" Type="http://schemas.openxmlformats.org/officeDocument/2006/relationships/image" Target="../media/image59.svg"/><Relationship Id="rId10" Type="http://schemas.openxmlformats.org/officeDocument/2006/relationships/image" Target="../media/image54.png"/><Relationship Id="rId19" Type="http://schemas.openxmlformats.org/officeDocument/2006/relationships/image" Target="../media/image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42.svg"/><Relationship Id="rId22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to.hea.ie/information-for-guidance-counsellors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hyperlink" Target="https://nto.hea.ie/assets/uploads/2025/09/Tertiary-Guidance-Toolkit-Presentation-for-Guidance-Counsellors-2025.pdf" TargetMode="External"/><Relationship Id="rId3" Type="http://schemas.openxmlformats.org/officeDocument/2006/relationships/image" Target="../media/image63.svg"/><Relationship Id="rId7" Type="http://schemas.openxmlformats.org/officeDocument/2006/relationships/image" Target="../media/image67.png"/><Relationship Id="rId12" Type="http://schemas.openxmlformats.org/officeDocument/2006/relationships/hyperlink" Target="https://nto.hea.ie/assets/uploads/2024/10/2-Student-Tertiary-Degree-Leaflet.pdf" TargetMode="External"/><Relationship Id="rId17" Type="http://schemas.openxmlformats.org/officeDocument/2006/relationships/hyperlink" Target="https://nto.hea.ie/assets/uploads/2024/10/7-Tertiary-Applicant-Guidelines.pdf" TargetMode="External"/><Relationship Id="rId2" Type="http://schemas.openxmlformats.org/officeDocument/2006/relationships/image" Target="../media/image62.png"/><Relationship Id="rId16" Type="http://schemas.openxmlformats.org/officeDocument/2006/relationships/hyperlink" Target="https://nto.hea.ie/assets/uploads/2024/10/6-Tertiary-Application-Timeline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hyperlink" Target="https://nto.hea.ie/assets/uploads/2024/10/1-Tertiary-Degree-Booklet.pdf" TargetMode="External"/><Relationship Id="rId5" Type="http://schemas.openxmlformats.org/officeDocument/2006/relationships/image" Target="../media/image65.png"/><Relationship Id="rId15" Type="http://schemas.openxmlformats.org/officeDocument/2006/relationships/hyperlink" Target="https://nto.hea.ie/assets/uploads/2025/10/6-Tertiary-Application-Timeline.pdf" TargetMode="External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hyperlink" Target="https://nto.hea.ie/assets/uploads/2024/10/3-Tertiary-Degree-Presentation-for-Guidance-Professionals.pdf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hyperlink" Target="https://nto.hea.ie/courses/" TargetMode="External"/><Relationship Id="rId7" Type="http://schemas.openxmlformats.org/officeDocument/2006/relationships/image" Target="../media/image7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64.png"/><Relationship Id="rId5" Type="http://schemas.openxmlformats.org/officeDocument/2006/relationships/image" Target="../media/image1.png"/><Relationship Id="rId10" Type="http://schemas.openxmlformats.org/officeDocument/2006/relationships/image" Target="../media/image5.svg"/><Relationship Id="rId4" Type="http://schemas.openxmlformats.org/officeDocument/2006/relationships/image" Target="../media/image71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85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4.png"/><Relationship Id="rId17" Type="http://schemas.openxmlformats.org/officeDocument/2006/relationships/image" Target="../media/image89.jpeg"/><Relationship Id="rId2" Type="http://schemas.openxmlformats.org/officeDocument/2006/relationships/image" Target="../media/image75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3.svg"/><Relationship Id="rId5" Type="http://schemas.openxmlformats.org/officeDocument/2006/relationships/image" Target="../media/image78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.pn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8.jpeg"/><Relationship Id="rId4" Type="http://schemas.openxmlformats.org/officeDocument/2006/relationships/image" Target="../media/image2.sv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1.png"/><Relationship Id="rId3" Type="http://schemas.openxmlformats.org/officeDocument/2006/relationships/image" Target="../media/image30.png"/><Relationship Id="rId21" Type="http://schemas.openxmlformats.org/officeDocument/2006/relationships/image" Target="../media/image5.sv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19.jpeg"/><Relationship Id="rId16" Type="http://schemas.openxmlformats.org/officeDocument/2006/relationships/image" Target="../media/image43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2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F9DDB">
                <a:alpha val="100000"/>
              </a:srgbClr>
            </a:gs>
            <a:gs pos="50000">
              <a:srgbClr val="0D4E8A">
                <a:alpha val="100000"/>
              </a:srgbClr>
            </a:gs>
            <a:gs pos="100000">
              <a:srgbClr val="00294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6562" y="3777257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1" y="0"/>
                </a:lnTo>
                <a:lnTo>
                  <a:pt x="6900311" y="9189276"/>
                </a:lnTo>
                <a:lnTo>
                  <a:pt x="0" y="9189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-2296130" y="-1703786"/>
            <a:ext cx="10962086" cy="1096208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1ACFF">
                    <a:alpha val="100000"/>
                  </a:srgbClr>
                </a:gs>
                <a:gs pos="50000">
                  <a:srgbClr val="1F5284">
                    <a:alpha val="100000"/>
                  </a:srgbClr>
                </a:gs>
                <a:gs pos="100000">
                  <a:srgbClr val="57AE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615317" y="-1446270"/>
            <a:ext cx="9600459" cy="10102145"/>
            <a:chOff x="0" y="0"/>
            <a:chExt cx="77243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2435" cy="812800"/>
            </a:xfrm>
            <a:custGeom>
              <a:avLst/>
              <a:gdLst/>
              <a:ahLst/>
              <a:cxnLst/>
              <a:rect l="l" t="t" r="r" b="b"/>
              <a:pathLst>
                <a:path w="772435" h="812800">
                  <a:moveTo>
                    <a:pt x="386218" y="0"/>
                  </a:moveTo>
                  <a:cubicBezTo>
                    <a:pt x="172916" y="0"/>
                    <a:pt x="0" y="181951"/>
                    <a:pt x="0" y="406400"/>
                  </a:cubicBezTo>
                  <a:cubicBezTo>
                    <a:pt x="0" y="630849"/>
                    <a:pt x="172916" y="812800"/>
                    <a:pt x="386218" y="812800"/>
                  </a:cubicBezTo>
                  <a:cubicBezTo>
                    <a:pt x="599520" y="812800"/>
                    <a:pt x="772435" y="630849"/>
                    <a:pt x="772435" y="406400"/>
                  </a:cubicBezTo>
                  <a:cubicBezTo>
                    <a:pt x="772435" y="181951"/>
                    <a:pt x="599520" y="0"/>
                    <a:pt x="386218" y="0"/>
                  </a:cubicBezTo>
                  <a:close/>
                </a:path>
              </a:pathLst>
            </a:custGeom>
            <a:blipFill>
              <a:blip r:embed="rId4"/>
              <a:stretch>
                <a:fillRect l="-12789" r="-3699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09124" y="7295348"/>
            <a:ext cx="5334876" cy="533487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67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887597" flipH="1">
            <a:off x="13761553" y="-2405107"/>
            <a:ext cx="5314414" cy="4132979"/>
          </a:xfrm>
          <a:custGeom>
            <a:avLst/>
            <a:gdLst/>
            <a:ahLst/>
            <a:cxnLst/>
            <a:rect l="l" t="t" r="r" b="b"/>
            <a:pathLst>
              <a:path w="5314414" h="4132979">
                <a:moveTo>
                  <a:pt x="5314414" y="0"/>
                </a:moveTo>
                <a:lnTo>
                  <a:pt x="0" y="0"/>
                </a:lnTo>
                <a:lnTo>
                  <a:pt x="0" y="4132979"/>
                </a:lnTo>
                <a:lnTo>
                  <a:pt x="5314414" y="4132979"/>
                </a:lnTo>
                <a:lnTo>
                  <a:pt x="53144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TextBox 13"/>
          <p:cNvSpPr txBox="1"/>
          <p:nvPr/>
        </p:nvSpPr>
        <p:spPr>
          <a:xfrm>
            <a:off x="9144000" y="2057400"/>
            <a:ext cx="8572585" cy="308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4"/>
              </a:lnSpc>
            </a:pPr>
            <a:r>
              <a:rPr lang="en-US" sz="6803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TRANSFORMING TERTIARY EDUCATION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20065" y="5617767"/>
            <a:ext cx="8572585" cy="114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00AEE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NTO </a:t>
            </a:r>
          </a:p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00AEE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Nurturing Talent and Opportunitites</a:t>
            </a:r>
          </a:p>
        </p:txBody>
      </p:sp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41DF8F77-3905-965E-1BDC-37BA0E69D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537" y="8128023"/>
            <a:ext cx="5569434" cy="19826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-1580157" y="4234815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1" y="0"/>
                </a:lnTo>
                <a:lnTo>
                  <a:pt x="6900311" y="9189276"/>
                </a:lnTo>
                <a:lnTo>
                  <a:pt x="0" y="918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 rot="-3035671" flipH="1">
            <a:off x="14490622" y="-2702775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6"/>
                </a:lnTo>
                <a:lnTo>
                  <a:pt x="5074419" y="3946336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347" y="4478473"/>
            <a:ext cx="6691826" cy="388309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131406" y="7803914"/>
            <a:ext cx="2051077" cy="20510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67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6787" y="884923"/>
            <a:ext cx="14459839" cy="848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Tertiary Degrees </a:t>
            </a:r>
            <a:r>
              <a:rPr lang="en-US" sz="6399" b="1">
                <a:solidFill>
                  <a:srgbClr val="EA674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2024-2025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7311" y="2013641"/>
            <a:ext cx="15771989" cy="221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 algn="l">
              <a:lnSpc>
                <a:spcPts val="4481"/>
              </a:lnSpc>
              <a:buFont typeface="Arial"/>
              <a:buChar char="•"/>
            </a:pPr>
            <a:r>
              <a:rPr lang="en-US" sz="26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19 Degree Programmes</a:t>
            </a:r>
          </a:p>
          <a:p>
            <a:pPr marL="582925" lvl="1" indent="-291463" algn="l">
              <a:lnSpc>
                <a:spcPts val="4481"/>
              </a:lnSpc>
              <a:buFont typeface="Arial"/>
              <a:buChar char="•"/>
            </a:pPr>
            <a:r>
              <a:rPr lang="en-US" sz="26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68% increase in Student Numbers</a:t>
            </a:r>
          </a:p>
          <a:p>
            <a:pPr marL="582925" lvl="1" indent="-291463" algn="l">
              <a:lnSpc>
                <a:spcPts val="4481"/>
              </a:lnSpc>
              <a:buFont typeface="Arial"/>
              <a:buChar char="•"/>
            </a:pPr>
            <a:r>
              <a:rPr lang="en-US" sz="26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New HEI partners</a:t>
            </a:r>
          </a:p>
          <a:p>
            <a:pPr marL="582925" lvl="1" indent="-291463" algn="l">
              <a:lnSpc>
                <a:spcPts val="4481"/>
              </a:lnSpc>
              <a:buFont typeface="Arial"/>
              <a:buChar char="•"/>
            </a:pPr>
            <a:r>
              <a:rPr lang="en-US" sz="26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New ETB Partners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60375" y="8435726"/>
            <a:ext cx="2593139" cy="90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6717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+68%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05956" y="5086350"/>
            <a:ext cx="7353344" cy="345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New Tertiary Degrees are offered in: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Canva Sans 1"/>
              <a:ea typeface="Canva Sans 1"/>
              <a:cs typeface="Canva Sans 1"/>
              <a:sym typeface="Canva Sans 1"/>
            </a:endParaRPr>
          </a:p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Mental Health Nursing</a:t>
            </a:r>
          </a:p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Social Work</a:t>
            </a:r>
          </a:p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Tourism and Hospitality</a:t>
            </a:r>
          </a:p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Public Health</a:t>
            </a:r>
          </a:p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Mobile and Web Computing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11199" y="2207982"/>
            <a:ext cx="7236962" cy="7373331"/>
            <a:chOff x="0" y="0"/>
            <a:chExt cx="1789137" cy="18228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9137" cy="1822851"/>
            </a:xfrm>
            <a:custGeom>
              <a:avLst/>
              <a:gdLst/>
              <a:ahLst/>
              <a:cxnLst/>
              <a:rect l="l" t="t" r="r" b="b"/>
              <a:pathLst>
                <a:path w="1789137" h="1822851">
                  <a:moveTo>
                    <a:pt x="16047" y="0"/>
                  </a:moveTo>
                  <a:lnTo>
                    <a:pt x="1773091" y="0"/>
                  </a:lnTo>
                  <a:cubicBezTo>
                    <a:pt x="1777347" y="0"/>
                    <a:pt x="1781428" y="1691"/>
                    <a:pt x="1784437" y="4700"/>
                  </a:cubicBezTo>
                  <a:cubicBezTo>
                    <a:pt x="1787447" y="7709"/>
                    <a:pt x="1789137" y="11791"/>
                    <a:pt x="1789137" y="16047"/>
                  </a:cubicBezTo>
                  <a:lnTo>
                    <a:pt x="1789137" y="1806804"/>
                  </a:lnTo>
                  <a:cubicBezTo>
                    <a:pt x="1789137" y="1815666"/>
                    <a:pt x="1781953" y="1822851"/>
                    <a:pt x="1773091" y="1822851"/>
                  </a:cubicBezTo>
                  <a:lnTo>
                    <a:pt x="16047" y="1822851"/>
                  </a:lnTo>
                  <a:cubicBezTo>
                    <a:pt x="7184" y="1822851"/>
                    <a:pt x="0" y="1815666"/>
                    <a:pt x="0" y="1806804"/>
                  </a:cubicBezTo>
                  <a:lnTo>
                    <a:pt x="0" y="16047"/>
                  </a:lnTo>
                  <a:cubicBezTo>
                    <a:pt x="0" y="7184"/>
                    <a:pt x="7184" y="0"/>
                    <a:pt x="16047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B2B2B2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89137" cy="1851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17630" y="2167927"/>
            <a:ext cx="7670711" cy="2940572"/>
            <a:chOff x="0" y="0"/>
            <a:chExt cx="1896370" cy="726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6370" cy="726974"/>
            </a:xfrm>
            <a:custGeom>
              <a:avLst/>
              <a:gdLst/>
              <a:ahLst/>
              <a:cxnLst/>
              <a:rect l="l" t="t" r="r" b="b"/>
              <a:pathLst>
                <a:path w="1896370" h="726974">
                  <a:moveTo>
                    <a:pt x="15139" y="0"/>
                  </a:moveTo>
                  <a:lnTo>
                    <a:pt x="1881231" y="0"/>
                  </a:lnTo>
                  <a:cubicBezTo>
                    <a:pt x="1885246" y="0"/>
                    <a:pt x="1889096" y="1595"/>
                    <a:pt x="1891935" y="4434"/>
                  </a:cubicBezTo>
                  <a:cubicBezTo>
                    <a:pt x="1894775" y="7273"/>
                    <a:pt x="1896370" y="11124"/>
                    <a:pt x="1896370" y="15139"/>
                  </a:cubicBezTo>
                  <a:lnTo>
                    <a:pt x="1896370" y="711835"/>
                  </a:lnTo>
                  <a:cubicBezTo>
                    <a:pt x="1896370" y="715850"/>
                    <a:pt x="1894775" y="719701"/>
                    <a:pt x="1891935" y="722540"/>
                  </a:cubicBezTo>
                  <a:cubicBezTo>
                    <a:pt x="1889096" y="725379"/>
                    <a:pt x="1885246" y="726974"/>
                    <a:pt x="1881231" y="726974"/>
                  </a:cubicBezTo>
                  <a:lnTo>
                    <a:pt x="15139" y="726974"/>
                  </a:lnTo>
                  <a:cubicBezTo>
                    <a:pt x="11124" y="726974"/>
                    <a:pt x="7273" y="725379"/>
                    <a:pt x="4434" y="722540"/>
                  </a:cubicBezTo>
                  <a:cubicBezTo>
                    <a:pt x="1595" y="719701"/>
                    <a:pt x="0" y="715850"/>
                    <a:pt x="0" y="711835"/>
                  </a:cubicBezTo>
                  <a:lnTo>
                    <a:pt x="0" y="15139"/>
                  </a:lnTo>
                  <a:cubicBezTo>
                    <a:pt x="0" y="11124"/>
                    <a:pt x="1595" y="7273"/>
                    <a:pt x="4434" y="4434"/>
                  </a:cubicBezTo>
                  <a:cubicBezTo>
                    <a:pt x="7273" y="1595"/>
                    <a:pt x="11124" y="0"/>
                    <a:pt x="15139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B2B2B2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896370" cy="755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33841" y="379927"/>
            <a:ext cx="12420318" cy="1330800"/>
            <a:chOff x="0" y="0"/>
            <a:chExt cx="3070578" cy="3290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70578" cy="329003"/>
            </a:xfrm>
            <a:custGeom>
              <a:avLst/>
              <a:gdLst/>
              <a:ahLst/>
              <a:cxnLst/>
              <a:rect l="l" t="t" r="r" b="b"/>
              <a:pathLst>
                <a:path w="3070578" h="329003">
                  <a:moveTo>
                    <a:pt x="9350" y="0"/>
                  </a:moveTo>
                  <a:lnTo>
                    <a:pt x="3061228" y="0"/>
                  </a:lnTo>
                  <a:cubicBezTo>
                    <a:pt x="3066392" y="0"/>
                    <a:pt x="3070578" y="4186"/>
                    <a:pt x="3070578" y="9350"/>
                  </a:cubicBezTo>
                  <a:lnTo>
                    <a:pt x="3070578" y="319653"/>
                  </a:lnTo>
                  <a:cubicBezTo>
                    <a:pt x="3070578" y="324817"/>
                    <a:pt x="3066392" y="329003"/>
                    <a:pt x="3061228" y="329003"/>
                  </a:cubicBezTo>
                  <a:lnTo>
                    <a:pt x="9350" y="329003"/>
                  </a:lnTo>
                  <a:cubicBezTo>
                    <a:pt x="4186" y="329003"/>
                    <a:pt x="0" y="324817"/>
                    <a:pt x="0" y="319653"/>
                  </a:cubicBezTo>
                  <a:lnTo>
                    <a:pt x="0" y="9350"/>
                  </a:lnTo>
                  <a:cubicBezTo>
                    <a:pt x="0" y="4186"/>
                    <a:pt x="4186" y="0"/>
                    <a:pt x="9350" y="0"/>
                  </a:cubicBezTo>
                  <a:close/>
                </a:path>
              </a:pathLst>
            </a:custGeom>
            <a:solidFill>
              <a:srgbClr val="EA67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070578" cy="357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10323" y="698057"/>
            <a:ext cx="3306051" cy="694541"/>
            <a:chOff x="0" y="0"/>
            <a:chExt cx="817329" cy="1717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7329" cy="171706"/>
            </a:xfrm>
            <a:custGeom>
              <a:avLst/>
              <a:gdLst/>
              <a:ahLst/>
              <a:cxnLst/>
              <a:rect l="l" t="t" r="r" b="b"/>
              <a:pathLst>
                <a:path w="817329" h="171706">
                  <a:moveTo>
                    <a:pt x="23417" y="0"/>
                  </a:moveTo>
                  <a:lnTo>
                    <a:pt x="793912" y="0"/>
                  </a:lnTo>
                  <a:cubicBezTo>
                    <a:pt x="800122" y="0"/>
                    <a:pt x="806079" y="2467"/>
                    <a:pt x="810470" y="6859"/>
                  </a:cubicBezTo>
                  <a:cubicBezTo>
                    <a:pt x="814862" y="11250"/>
                    <a:pt x="817329" y="17207"/>
                    <a:pt x="817329" y="23417"/>
                  </a:cubicBezTo>
                  <a:lnTo>
                    <a:pt x="817329" y="148288"/>
                  </a:lnTo>
                  <a:cubicBezTo>
                    <a:pt x="817329" y="161222"/>
                    <a:pt x="806845" y="171706"/>
                    <a:pt x="793912" y="171706"/>
                  </a:cubicBezTo>
                  <a:lnTo>
                    <a:pt x="23417" y="171706"/>
                  </a:lnTo>
                  <a:cubicBezTo>
                    <a:pt x="17207" y="171706"/>
                    <a:pt x="11250" y="169239"/>
                    <a:pt x="6859" y="164847"/>
                  </a:cubicBezTo>
                  <a:cubicBezTo>
                    <a:pt x="2467" y="160455"/>
                    <a:pt x="0" y="154499"/>
                    <a:pt x="0" y="148288"/>
                  </a:cubicBezTo>
                  <a:lnTo>
                    <a:pt x="0" y="23417"/>
                  </a:lnTo>
                  <a:cubicBezTo>
                    <a:pt x="0" y="10484"/>
                    <a:pt x="10484" y="0"/>
                    <a:pt x="2341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7329" cy="209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spc="-59">
                  <a:solidFill>
                    <a:srgbClr val="33333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2024 - 2025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726" y="2779864"/>
            <a:ext cx="985891" cy="155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106" y="2797312"/>
            <a:ext cx="985891" cy="15515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472" y="3023453"/>
            <a:ext cx="1064389" cy="10643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071" y="3067557"/>
            <a:ext cx="1064389" cy="1064389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470433" y="5449780"/>
            <a:ext cx="7565105" cy="4131533"/>
            <a:chOff x="0" y="0"/>
            <a:chExt cx="1870262" cy="102140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70262" cy="1021406"/>
            </a:xfrm>
            <a:custGeom>
              <a:avLst/>
              <a:gdLst/>
              <a:ahLst/>
              <a:cxnLst/>
              <a:rect l="l" t="t" r="r" b="b"/>
              <a:pathLst>
                <a:path w="1870262" h="1021406">
                  <a:moveTo>
                    <a:pt x="15351" y="0"/>
                  </a:moveTo>
                  <a:lnTo>
                    <a:pt x="1854911" y="0"/>
                  </a:lnTo>
                  <a:cubicBezTo>
                    <a:pt x="1863389" y="0"/>
                    <a:pt x="1870262" y="6873"/>
                    <a:pt x="1870262" y="15351"/>
                  </a:cubicBezTo>
                  <a:lnTo>
                    <a:pt x="1870262" y="1006056"/>
                  </a:lnTo>
                  <a:cubicBezTo>
                    <a:pt x="1870262" y="1014534"/>
                    <a:pt x="1863389" y="1021406"/>
                    <a:pt x="1854911" y="1021406"/>
                  </a:cubicBezTo>
                  <a:lnTo>
                    <a:pt x="15351" y="1021406"/>
                  </a:lnTo>
                  <a:cubicBezTo>
                    <a:pt x="6873" y="1021406"/>
                    <a:pt x="0" y="1014534"/>
                    <a:pt x="0" y="1006056"/>
                  </a:cubicBezTo>
                  <a:lnTo>
                    <a:pt x="0" y="15351"/>
                  </a:lnTo>
                  <a:cubicBezTo>
                    <a:pt x="0" y="6873"/>
                    <a:pt x="6873" y="0"/>
                    <a:pt x="15351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B2B2B2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870262" cy="1049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421" y="5356698"/>
            <a:ext cx="6209390" cy="448772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1083748" y="4838929"/>
            <a:ext cx="4050870" cy="580142"/>
            <a:chOff x="0" y="0"/>
            <a:chExt cx="1001465" cy="14342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378479" y="4958976"/>
            <a:ext cx="1851200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Ireland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9895" y="4840556"/>
            <a:ext cx="2031454" cy="576887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11083748" y="5604576"/>
            <a:ext cx="4050870" cy="580142"/>
            <a:chOff x="0" y="0"/>
            <a:chExt cx="1001465" cy="14342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1973" y="5618282"/>
            <a:ext cx="1886521" cy="552731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1072153" y="6368652"/>
            <a:ext cx="4050870" cy="580142"/>
            <a:chOff x="0" y="0"/>
            <a:chExt cx="1001465" cy="14342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366885" y="6488700"/>
            <a:ext cx="1851200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EU Countries</a:t>
            </a: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45402" y="6387382"/>
            <a:ext cx="1826231" cy="542683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11083748" y="7134300"/>
            <a:ext cx="4050870" cy="580142"/>
            <a:chOff x="0" y="0"/>
            <a:chExt cx="1001465" cy="14342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1973" y="7148006"/>
            <a:ext cx="1886521" cy="552731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11083748" y="7899948"/>
            <a:ext cx="4050870" cy="580142"/>
            <a:chOff x="0" y="0"/>
            <a:chExt cx="1001465" cy="14342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2233" y="7913914"/>
            <a:ext cx="1883400" cy="552211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072153" y="8665596"/>
            <a:ext cx="4050870" cy="580142"/>
            <a:chOff x="0" y="0"/>
            <a:chExt cx="1001465" cy="14342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pic>
        <p:nvPicPr>
          <p:cNvPr id="47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40019" y="8678942"/>
            <a:ext cx="1890833" cy="553450"/>
          </a:xfrm>
          <a:prstGeom prst="rect">
            <a:avLst/>
          </a:prstGeom>
        </p:spPr>
      </p:pic>
      <p:sp>
        <p:nvSpPr>
          <p:cNvPr id="48" name="Freeform 48"/>
          <p:cNvSpPr/>
          <p:nvPr/>
        </p:nvSpPr>
        <p:spPr>
          <a:xfrm>
            <a:off x="7328145" y="6658723"/>
            <a:ext cx="1323260" cy="1323260"/>
          </a:xfrm>
          <a:custGeom>
            <a:avLst/>
            <a:gdLst/>
            <a:ahLst/>
            <a:cxnLst/>
            <a:rect l="l" t="t" r="r" b="b"/>
            <a:pathLst>
              <a:path w="1323260" h="1323260">
                <a:moveTo>
                  <a:pt x="0" y="0"/>
                </a:moveTo>
                <a:lnTo>
                  <a:pt x="1323260" y="0"/>
                </a:lnTo>
                <a:lnTo>
                  <a:pt x="1323260" y="1323261"/>
                </a:lnTo>
                <a:lnTo>
                  <a:pt x="0" y="1323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9" name="Freeform 49"/>
          <p:cNvSpPr/>
          <p:nvPr/>
        </p:nvSpPr>
        <p:spPr>
          <a:xfrm>
            <a:off x="12399280" y="2983491"/>
            <a:ext cx="1396617" cy="1543223"/>
          </a:xfrm>
          <a:custGeom>
            <a:avLst/>
            <a:gdLst/>
            <a:ahLst/>
            <a:cxnLst/>
            <a:rect l="l" t="t" r="r" b="b"/>
            <a:pathLst>
              <a:path w="1396617" h="1543223">
                <a:moveTo>
                  <a:pt x="0" y="0"/>
                </a:moveTo>
                <a:lnTo>
                  <a:pt x="1396617" y="0"/>
                </a:lnTo>
                <a:lnTo>
                  <a:pt x="1396617" y="1543223"/>
                </a:lnTo>
                <a:lnTo>
                  <a:pt x="0" y="15432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0" name="Freeform 50"/>
          <p:cNvSpPr/>
          <p:nvPr/>
        </p:nvSpPr>
        <p:spPr>
          <a:xfrm>
            <a:off x="-2033094" y="4219581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0" y="0"/>
                </a:lnTo>
                <a:lnTo>
                  <a:pt x="6900310" y="9189275"/>
                </a:lnTo>
                <a:lnTo>
                  <a:pt x="0" y="91892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1" name="Freeform 51"/>
          <p:cNvSpPr/>
          <p:nvPr/>
        </p:nvSpPr>
        <p:spPr>
          <a:xfrm rot="-3035671" flipH="1">
            <a:off x="-3050039" y="-2485223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7"/>
                </a:lnTo>
                <a:lnTo>
                  <a:pt x="5074419" y="3946337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52" name="Picture 5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47212" y="3080252"/>
            <a:ext cx="1038998" cy="1038998"/>
          </a:xfrm>
          <a:prstGeom prst="rect">
            <a:avLst/>
          </a:prstGeom>
        </p:spPr>
      </p:pic>
      <p:sp>
        <p:nvSpPr>
          <p:cNvPr id="53" name="Freeform 53"/>
          <p:cNvSpPr/>
          <p:nvPr/>
        </p:nvSpPr>
        <p:spPr>
          <a:xfrm>
            <a:off x="6725895" y="3084498"/>
            <a:ext cx="736440" cy="1107429"/>
          </a:xfrm>
          <a:custGeom>
            <a:avLst/>
            <a:gdLst/>
            <a:ahLst/>
            <a:cxnLst/>
            <a:rect l="l" t="t" r="r" b="b"/>
            <a:pathLst>
              <a:path w="736440" h="1107429">
                <a:moveTo>
                  <a:pt x="0" y="0"/>
                </a:moveTo>
                <a:lnTo>
                  <a:pt x="736440" y="0"/>
                </a:lnTo>
                <a:lnTo>
                  <a:pt x="736440" y="1107429"/>
                </a:lnTo>
                <a:lnTo>
                  <a:pt x="0" y="11074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4" name="TextBox 54"/>
          <p:cNvSpPr txBox="1"/>
          <p:nvPr/>
        </p:nvSpPr>
        <p:spPr>
          <a:xfrm>
            <a:off x="3370449" y="746990"/>
            <a:ext cx="6710892" cy="511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5"/>
              </a:lnSpc>
              <a:spcBef>
                <a:spcPct val="0"/>
              </a:spcBef>
            </a:pPr>
            <a:r>
              <a:rPr lang="en-US" sz="3096" b="1" spc="-139">
                <a:solidFill>
                  <a:srgbClr val="F7F7F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National Tertiary Student Profile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828602" y="2213056"/>
            <a:ext cx="2327436" cy="393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  <a:spcBef>
                <a:spcPct val="0"/>
              </a:spcBef>
            </a:pPr>
            <a:r>
              <a:rPr lang="en-US" sz="2294" b="1" spc="-103">
                <a:solidFill>
                  <a:srgbClr val="33333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Gender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777398" y="2439948"/>
            <a:ext cx="2663570" cy="389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 b="1" spc="-103">
                <a:solidFill>
                  <a:srgbClr val="33333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Country of Origin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378479" y="5724624"/>
            <a:ext cx="1574725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Ukraine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378479" y="7254348"/>
            <a:ext cx="2079483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Britan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1378479" y="8019996"/>
            <a:ext cx="1574725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Other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1366885" y="8785644"/>
            <a:ext cx="1574725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Not reported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001812" y="6027605"/>
            <a:ext cx="1975924" cy="389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 b="1" spc="-103">
                <a:solidFill>
                  <a:srgbClr val="33333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Age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551403" y="4362697"/>
            <a:ext cx="1315233" cy="289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1671" b="1" spc="-75">
                <a:solidFill>
                  <a:srgbClr val="33333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Female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209600" y="4362697"/>
            <a:ext cx="1315233" cy="289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1671" b="1" spc="-75">
                <a:solidFill>
                  <a:srgbClr val="33333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Male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184394" y="4362697"/>
            <a:ext cx="1315233" cy="289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1671" b="1" spc="-75">
                <a:solidFill>
                  <a:srgbClr val="33333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Non-binary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-1580157" y="4234815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1" y="0"/>
                </a:lnTo>
                <a:lnTo>
                  <a:pt x="6900311" y="9189276"/>
                </a:lnTo>
                <a:lnTo>
                  <a:pt x="0" y="918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 rot="-3035671" flipH="1">
            <a:off x="14490622" y="-2702775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6"/>
                </a:lnTo>
                <a:lnTo>
                  <a:pt x="5074419" y="3946336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1565216" y="3013075"/>
            <a:ext cx="266327" cy="267662"/>
          </a:xfrm>
          <a:custGeom>
            <a:avLst/>
            <a:gdLst/>
            <a:ahLst/>
            <a:cxnLst/>
            <a:rect l="l" t="t" r="r" b="b"/>
            <a:pathLst>
              <a:path w="266327" h="267662">
                <a:moveTo>
                  <a:pt x="0" y="0"/>
                </a:moveTo>
                <a:lnTo>
                  <a:pt x="266327" y="0"/>
                </a:lnTo>
                <a:lnTo>
                  <a:pt x="266327" y="267662"/>
                </a:lnTo>
                <a:lnTo>
                  <a:pt x="0" y="267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TextBox 6"/>
          <p:cNvSpPr txBox="1"/>
          <p:nvPr/>
        </p:nvSpPr>
        <p:spPr>
          <a:xfrm>
            <a:off x="1028700" y="818049"/>
            <a:ext cx="14459839" cy="132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Tertiary Degrees </a:t>
            </a:r>
            <a:r>
              <a:rPr lang="en-US" sz="6399" b="1">
                <a:solidFill>
                  <a:srgbClr val="EA674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2025</a:t>
            </a:r>
          </a:p>
          <a:p>
            <a:pPr algn="l">
              <a:lnSpc>
                <a:spcPts val="5220"/>
              </a:lnSpc>
            </a:pPr>
            <a:endParaRPr lang="en-US" sz="6399" b="1">
              <a:solidFill>
                <a:srgbClr val="EA674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17777" y="2483720"/>
            <a:ext cx="1021846" cy="2705100"/>
            <a:chOff x="0" y="0"/>
            <a:chExt cx="269128" cy="712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9128" cy="712454"/>
            </a:xfrm>
            <a:custGeom>
              <a:avLst/>
              <a:gdLst/>
              <a:ahLst/>
              <a:cxnLst/>
              <a:rect l="l" t="t" r="r" b="b"/>
              <a:pathLst>
                <a:path w="269128" h="712454">
                  <a:moveTo>
                    <a:pt x="134564" y="0"/>
                  </a:moveTo>
                  <a:lnTo>
                    <a:pt x="134564" y="0"/>
                  </a:lnTo>
                  <a:cubicBezTo>
                    <a:pt x="208882" y="0"/>
                    <a:pt x="269128" y="60246"/>
                    <a:pt x="269128" y="134564"/>
                  </a:cubicBezTo>
                  <a:lnTo>
                    <a:pt x="269128" y="577890"/>
                  </a:lnTo>
                  <a:cubicBezTo>
                    <a:pt x="269128" y="652208"/>
                    <a:pt x="208882" y="712454"/>
                    <a:pt x="134564" y="712454"/>
                  </a:cubicBezTo>
                  <a:lnTo>
                    <a:pt x="134564" y="712454"/>
                  </a:lnTo>
                  <a:cubicBezTo>
                    <a:pt x="60246" y="712454"/>
                    <a:pt x="0" y="652208"/>
                    <a:pt x="0" y="577890"/>
                  </a:cubicBezTo>
                  <a:lnTo>
                    <a:pt x="0" y="134564"/>
                  </a:lnTo>
                  <a:cubicBezTo>
                    <a:pt x="0" y="60246"/>
                    <a:pt x="60246" y="0"/>
                    <a:pt x="134564" y="0"/>
                  </a:cubicBezTo>
                  <a:close/>
                </a:path>
              </a:pathLst>
            </a:custGeom>
            <a:solidFill>
              <a:srgbClr val="F15A2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69128" cy="712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3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51535" y="2592077"/>
            <a:ext cx="6907857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endParaRPr/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Digital Arts 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BA (Hons) Immersive Media Production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Software Development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BA (Hons) Digital and Business Skills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BA (Hons) Animation, Visual Effects &amp; Motion Design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99196" y="3015626"/>
            <a:ext cx="6898928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in Information Technology Management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in Mobile &amp; Web Computing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in Software Development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in Process Manufacturing Practice &amp; Technology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51535" y="6231255"/>
            <a:ext cx="6582370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in General Nursing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in Mental Health Nursing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Bachelor of Social Work (Hons)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in Occupational Therapy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in Applied Health Care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in Public Health and Health Promotion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Intellectual Disability Nursing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BA (Hons) Social Care Practice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99196" y="6059805"/>
            <a:ext cx="7510726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BBs in Tourism and Hospitality Services</a:t>
            </a:r>
          </a:p>
          <a:p>
            <a:pPr marL="431801" lvl="1" indent="-215900" algn="l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Bachelor in Business (Hons); Bachelor of Business; BB (Hons) in Business</a:t>
            </a:r>
          </a:p>
          <a:p>
            <a:pPr marL="431801" lvl="1" indent="-215900" algn="l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BA (Hons) in Business Studies with Beauty and Spa Management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BSc (Hons) Applied Sports Science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BBs (Hons) Business and Psychology</a:t>
            </a:r>
          </a:p>
          <a:p>
            <a:pPr marL="431801" lvl="1" indent="-215900" algn="just">
              <a:lnSpc>
                <a:spcPts val="2700"/>
              </a:lnSpc>
              <a:buFont typeface="Arial"/>
              <a:buChar char="•"/>
            </a:pPr>
            <a:r>
              <a:rPr lang="en-US" sz="2000" spc="-2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BA (Hons) Politics, Society and Media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17777" y="6097961"/>
            <a:ext cx="1021846" cy="3048000"/>
            <a:chOff x="0" y="0"/>
            <a:chExt cx="269128" cy="8027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9128" cy="802765"/>
            </a:xfrm>
            <a:custGeom>
              <a:avLst/>
              <a:gdLst/>
              <a:ahLst/>
              <a:cxnLst/>
              <a:rect l="l" t="t" r="r" b="b"/>
              <a:pathLst>
                <a:path w="269128" h="802765">
                  <a:moveTo>
                    <a:pt x="134564" y="0"/>
                  </a:moveTo>
                  <a:lnTo>
                    <a:pt x="134564" y="0"/>
                  </a:lnTo>
                  <a:cubicBezTo>
                    <a:pt x="208882" y="0"/>
                    <a:pt x="269128" y="60246"/>
                    <a:pt x="269128" y="134564"/>
                  </a:cubicBezTo>
                  <a:lnTo>
                    <a:pt x="269128" y="668201"/>
                  </a:lnTo>
                  <a:cubicBezTo>
                    <a:pt x="269128" y="742519"/>
                    <a:pt x="208882" y="802765"/>
                    <a:pt x="134564" y="802765"/>
                  </a:cubicBezTo>
                  <a:lnTo>
                    <a:pt x="134564" y="802765"/>
                  </a:lnTo>
                  <a:cubicBezTo>
                    <a:pt x="60246" y="802765"/>
                    <a:pt x="0" y="742519"/>
                    <a:pt x="0" y="668201"/>
                  </a:cubicBezTo>
                  <a:lnTo>
                    <a:pt x="0" y="134564"/>
                  </a:lnTo>
                  <a:cubicBezTo>
                    <a:pt x="0" y="60246"/>
                    <a:pt x="60246" y="0"/>
                    <a:pt x="134564" y="0"/>
                  </a:cubicBezTo>
                  <a:close/>
                </a:path>
              </a:pathLst>
            </a:custGeom>
            <a:solidFill>
              <a:srgbClr val="F15A2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269128" cy="802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3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63050" y="2483402"/>
            <a:ext cx="1021846" cy="2427462"/>
            <a:chOff x="0" y="0"/>
            <a:chExt cx="269128" cy="6393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9128" cy="639332"/>
            </a:xfrm>
            <a:custGeom>
              <a:avLst/>
              <a:gdLst/>
              <a:ahLst/>
              <a:cxnLst/>
              <a:rect l="l" t="t" r="r" b="b"/>
              <a:pathLst>
                <a:path w="269128" h="639332">
                  <a:moveTo>
                    <a:pt x="134564" y="0"/>
                  </a:moveTo>
                  <a:lnTo>
                    <a:pt x="134564" y="0"/>
                  </a:lnTo>
                  <a:cubicBezTo>
                    <a:pt x="208882" y="0"/>
                    <a:pt x="269128" y="60246"/>
                    <a:pt x="269128" y="134564"/>
                  </a:cubicBezTo>
                  <a:lnTo>
                    <a:pt x="269128" y="504767"/>
                  </a:lnTo>
                  <a:cubicBezTo>
                    <a:pt x="269128" y="579085"/>
                    <a:pt x="208882" y="639332"/>
                    <a:pt x="134564" y="639332"/>
                  </a:cubicBezTo>
                  <a:lnTo>
                    <a:pt x="134564" y="639332"/>
                  </a:lnTo>
                  <a:cubicBezTo>
                    <a:pt x="60246" y="639332"/>
                    <a:pt x="0" y="579085"/>
                    <a:pt x="0" y="504767"/>
                  </a:cubicBezTo>
                  <a:lnTo>
                    <a:pt x="0" y="134564"/>
                  </a:lnTo>
                  <a:cubicBezTo>
                    <a:pt x="0" y="60246"/>
                    <a:pt x="60246" y="0"/>
                    <a:pt x="134564" y="0"/>
                  </a:cubicBezTo>
                  <a:close/>
                </a:path>
              </a:pathLst>
            </a:custGeom>
            <a:solidFill>
              <a:srgbClr val="F15A2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69128" cy="639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34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 rot="-5400000">
            <a:off x="45319" y="3541406"/>
            <a:ext cx="1938189" cy="35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200" b="1" spc="-2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Art and Media</a:t>
            </a:r>
          </a:p>
        </p:txBody>
      </p:sp>
      <p:sp>
        <p:nvSpPr>
          <p:cNvPr id="21" name="TextBox 21"/>
          <p:cNvSpPr txBox="1"/>
          <p:nvPr/>
        </p:nvSpPr>
        <p:spPr>
          <a:xfrm rot="-5400000">
            <a:off x="8690592" y="3332325"/>
            <a:ext cx="1938189" cy="72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200" b="1" spc="-2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IT &amp; Technology</a:t>
            </a:r>
          </a:p>
        </p:txBody>
      </p:sp>
      <p:sp>
        <p:nvSpPr>
          <p:cNvPr id="22" name="TextBox 22"/>
          <p:cNvSpPr txBox="1"/>
          <p:nvPr/>
        </p:nvSpPr>
        <p:spPr>
          <a:xfrm rot="-5400000">
            <a:off x="45319" y="7442890"/>
            <a:ext cx="1938189" cy="35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200" b="1" spc="-2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Health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163050" y="6097905"/>
            <a:ext cx="1021846" cy="3048000"/>
            <a:chOff x="0" y="0"/>
            <a:chExt cx="1362461" cy="40640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362461" cy="4064000"/>
              <a:chOff x="0" y="0"/>
              <a:chExt cx="269128" cy="80276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69128" cy="802765"/>
              </a:xfrm>
              <a:custGeom>
                <a:avLst/>
                <a:gdLst/>
                <a:ahLst/>
                <a:cxnLst/>
                <a:rect l="l" t="t" r="r" b="b"/>
                <a:pathLst>
                  <a:path w="269128" h="802765">
                    <a:moveTo>
                      <a:pt x="134564" y="0"/>
                    </a:moveTo>
                    <a:lnTo>
                      <a:pt x="134564" y="0"/>
                    </a:lnTo>
                    <a:cubicBezTo>
                      <a:pt x="208882" y="0"/>
                      <a:pt x="269128" y="60246"/>
                      <a:pt x="269128" y="134564"/>
                    </a:cubicBezTo>
                    <a:lnTo>
                      <a:pt x="269128" y="668201"/>
                    </a:lnTo>
                    <a:cubicBezTo>
                      <a:pt x="269128" y="742519"/>
                      <a:pt x="208882" y="802765"/>
                      <a:pt x="134564" y="802765"/>
                    </a:cubicBezTo>
                    <a:lnTo>
                      <a:pt x="134564" y="802765"/>
                    </a:lnTo>
                    <a:cubicBezTo>
                      <a:pt x="60246" y="802765"/>
                      <a:pt x="0" y="742519"/>
                      <a:pt x="0" y="668201"/>
                    </a:cubicBezTo>
                    <a:lnTo>
                      <a:pt x="0" y="134564"/>
                    </a:lnTo>
                    <a:cubicBezTo>
                      <a:pt x="0" y="60246"/>
                      <a:pt x="60246" y="0"/>
                      <a:pt x="134564" y="0"/>
                    </a:cubicBezTo>
                    <a:close/>
                  </a:path>
                </a:pathLst>
              </a:custGeom>
              <a:solidFill>
                <a:srgbClr val="F15A29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269128" cy="8027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34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 rot="-5400000">
              <a:off x="-625182" y="1798002"/>
              <a:ext cx="2584252" cy="467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2200" b="1" spc="-22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Other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835509" y="9780091"/>
            <a:ext cx="892721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2000" i="1" spc="-20">
                <a:solidFill>
                  <a:srgbClr val="FFFFFF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*Availability of all courses is subject to approval and validation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-1580157" y="4234815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1" y="0"/>
                </a:lnTo>
                <a:lnTo>
                  <a:pt x="6900311" y="9189276"/>
                </a:lnTo>
                <a:lnTo>
                  <a:pt x="0" y="918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 rot="-3035671" flipH="1">
            <a:off x="14490622" y="-2702775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6"/>
                </a:lnTo>
                <a:lnTo>
                  <a:pt x="5074419" y="3946336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TextBox 5"/>
          <p:cNvSpPr txBox="1"/>
          <p:nvPr/>
        </p:nvSpPr>
        <p:spPr>
          <a:xfrm>
            <a:off x="3023529" y="865994"/>
            <a:ext cx="14459839" cy="848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Tertiary Degrees </a:t>
            </a:r>
            <a:r>
              <a:rPr lang="en-US" sz="6399" b="1">
                <a:solidFill>
                  <a:srgbClr val="EA674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2026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56152" y="5435591"/>
            <a:ext cx="1203885" cy="1172728"/>
            <a:chOff x="0" y="0"/>
            <a:chExt cx="3924555" cy="38229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F15A29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56152" y="7988773"/>
            <a:ext cx="1203885" cy="1172728"/>
            <a:chOff x="0" y="0"/>
            <a:chExt cx="3924555" cy="38229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565216" y="3013075"/>
            <a:ext cx="266327" cy="267662"/>
          </a:xfrm>
          <a:custGeom>
            <a:avLst/>
            <a:gdLst/>
            <a:ahLst/>
            <a:cxnLst/>
            <a:rect l="l" t="t" r="r" b="b"/>
            <a:pathLst>
              <a:path w="266327" h="267662">
                <a:moveTo>
                  <a:pt x="0" y="0"/>
                </a:moveTo>
                <a:lnTo>
                  <a:pt x="266327" y="0"/>
                </a:lnTo>
                <a:lnTo>
                  <a:pt x="266327" y="267662"/>
                </a:lnTo>
                <a:lnTo>
                  <a:pt x="0" y="267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1" name="Group 11"/>
          <p:cNvGrpSpPr/>
          <p:nvPr/>
        </p:nvGrpSpPr>
        <p:grpSpPr>
          <a:xfrm>
            <a:off x="3271048" y="4950823"/>
            <a:ext cx="13988252" cy="1657496"/>
            <a:chOff x="0" y="0"/>
            <a:chExt cx="18651003" cy="220999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20920"/>
              <a:ext cx="18651003" cy="148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•Working with HSE on supporting resourcing in the priority areas.</a:t>
              </a:r>
            </a:p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•Building pathway for progression with access to employment at different points of a learner journey.</a:t>
              </a:r>
            </a:p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•Assist with addressing retention issues.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8651003" cy="547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4"/>
                </a:lnSpc>
                <a:spcBef>
                  <a:spcPct val="0"/>
                </a:spcBef>
              </a:pPr>
              <a:r>
                <a:rPr lang="en-US" sz="2600" b="1" spc="10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HSE TERTIARY PATHWAY – Nursing and wider healthcare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11625" y="7259157"/>
            <a:ext cx="13988252" cy="2800496"/>
            <a:chOff x="0" y="0"/>
            <a:chExt cx="18651003" cy="373399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720920"/>
              <a:ext cx="18651003" cy="301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•Immersive Software Engineering</a:t>
              </a:r>
            </a:p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•Veterinary Nursing</a:t>
              </a:r>
            </a:p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•Sport</a:t>
              </a:r>
            </a:p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•Technical Theatre</a:t>
              </a:r>
            </a:p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•Dance </a:t>
              </a:r>
            </a:p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</a:t>
              </a:r>
              <a:r>
                <a:rPr lang="en-US" sz="2000" i="1" spc="100">
                  <a:solidFill>
                    <a:srgbClr val="FFFFFF"/>
                  </a:solidFill>
                  <a:latin typeface="Aileron Italics"/>
                  <a:ea typeface="Aileron Italics"/>
                  <a:cs typeface="Aileron Italics"/>
                  <a:sym typeface="Aileron Italics"/>
                </a:rPr>
                <a:t>Other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8651003" cy="547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4"/>
                </a:lnSpc>
                <a:spcBef>
                  <a:spcPct val="0"/>
                </a:spcBef>
              </a:pPr>
              <a:r>
                <a:rPr lang="en-US" sz="2600" b="1" spc="10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OTHER AREAS OF PATHWAY DEVELOPMENT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56152" y="2875373"/>
            <a:ext cx="1203885" cy="1172728"/>
            <a:chOff x="0" y="0"/>
            <a:chExt cx="3924555" cy="382298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04ADF0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271048" y="2261489"/>
            <a:ext cx="13988252" cy="2038496"/>
            <a:chOff x="0" y="0"/>
            <a:chExt cx="18651003" cy="2717995"/>
          </a:xfrm>
        </p:grpSpPr>
        <p:sp>
          <p:nvSpPr>
            <p:cNvPr id="20" name="TextBox 20"/>
            <p:cNvSpPr txBox="1"/>
            <p:nvPr/>
          </p:nvSpPr>
          <p:spPr>
            <a:xfrm>
              <a:off x="0" y="720920"/>
              <a:ext cx="18651003" cy="199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•Opens opportunity to diversify the profession.</a:t>
              </a:r>
            </a:p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•Collaborative development by ETBI and HEIs in partnership with NTO, DoE, DFHERIS and Teaching Council.</a:t>
              </a:r>
            </a:p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•Removing existing structural barriers to access the degree. </a:t>
              </a:r>
            </a:p>
            <a:p>
              <a:pPr algn="l">
                <a:lnSpc>
                  <a:spcPts val="3000"/>
                </a:lnSpc>
              </a:pPr>
              <a:r>
                <a:rPr lang="en-US" sz="2000" spc="1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•Ensuring that high standard of ITE continue to be deliveed.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8651003" cy="547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4"/>
                </a:lnSpc>
                <a:spcBef>
                  <a:spcPct val="0"/>
                </a:spcBef>
              </a:pPr>
              <a:r>
                <a:rPr lang="en-US" sz="2600" b="1" spc="10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PRIMARY TEACHER TRAINING TERTIARY PATHWAY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2709333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4816592"/>
            </a:xfrm>
            <a:custGeom>
              <a:avLst/>
              <a:gdLst/>
              <a:ahLst/>
              <a:cxnLst/>
              <a:rect l="l" t="t" r="r" b="b"/>
              <a:pathLst>
                <a:path w="2709333" h="4816592">
                  <a:moveTo>
                    <a:pt x="0" y="0"/>
                  </a:moveTo>
                  <a:lnTo>
                    <a:pt x="2709333" y="0"/>
                  </a:lnTo>
                  <a:lnTo>
                    <a:pt x="270933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7EC8B7">
                    <a:alpha val="100000"/>
                  </a:srgbClr>
                </a:gs>
                <a:gs pos="100000">
                  <a:srgbClr val="4881B8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709333" cy="47975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862175" y="0"/>
            <a:ext cx="10597711" cy="10477169"/>
          </a:xfrm>
          <a:custGeom>
            <a:avLst/>
            <a:gdLst/>
            <a:ahLst/>
            <a:cxnLst/>
            <a:rect l="l" t="t" r="r" b="b"/>
            <a:pathLst>
              <a:path w="10597711" h="10477169">
                <a:moveTo>
                  <a:pt x="0" y="0"/>
                </a:moveTo>
                <a:lnTo>
                  <a:pt x="10597711" y="0"/>
                </a:lnTo>
                <a:lnTo>
                  <a:pt x="10597711" y="10477169"/>
                </a:lnTo>
                <a:lnTo>
                  <a:pt x="0" y="10477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8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Freeform 6"/>
          <p:cNvSpPr/>
          <p:nvPr/>
        </p:nvSpPr>
        <p:spPr>
          <a:xfrm>
            <a:off x="88996" y="2933971"/>
            <a:ext cx="9539957" cy="5187352"/>
          </a:xfrm>
          <a:custGeom>
            <a:avLst/>
            <a:gdLst/>
            <a:ahLst/>
            <a:cxnLst/>
            <a:rect l="l" t="t" r="r" b="b"/>
            <a:pathLst>
              <a:path w="9539957" h="5187352">
                <a:moveTo>
                  <a:pt x="0" y="0"/>
                </a:moveTo>
                <a:lnTo>
                  <a:pt x="9539957" y="0"/>
                </a:lnTo>
                <a:lnTo>
                  <a:pt x="9539957" y="5187352"/>
                </a:lnTo>
                <a:lnTo>
                  <a:pt x="0" y="5187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TextBox 7"/>
          <p:cNvSpPr txBox="1"/>
          <p:nvPr/>
        </p:nvSpPr>
        <p:spPr>
          <a:xfrm>
            <a:off x="9648003" y="6032474"/>
            <a:ext cx="345202" cy="20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5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Fees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47770" y="1754594"/>
            <a:ext cx="597549" cy="19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Closing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46966" y="1964656"/>
            <a:ext cx="355524" cy="19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date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0040" y="5171272"/>
            <a:ext cx="487513" cy="204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15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Points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35374" y="7874524"/>
            <a:ext cx="1211137" cy="20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5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Accommodation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56676" y="3564382"/>
            <a:ext cx="844514" cy="19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Embedded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74233" y="3774445"/>
            <a:ext cx="585178" cy="204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Awards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16789" y="5622413"/>
            <a:ext cx="714211" cy="20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5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No Points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59411" y="6760951"/>
            <a:ext cx="1021005" cy="18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6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Smaller class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82933" y="6954765"/>
            <a:ext cx="525337" cy="377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26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groups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05742" y="4677847"/>
            <a:ext cx="1157818" cy="20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5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No fee to apply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74632" y="5895779"/>
            <a:ext cx="436768" cy="20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15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Local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99581" y="7597535"/>
            <a:ext cx="785943" cy="40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Higher Education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74451" y="8017659"/>
            <a:ext cx="797536" cy="19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SUSI grant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70976" y="6741901"/>
            <a:ext cx="1008622" cy="20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5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HEI Bursaries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263364" y="1082525"/>
            <a:ext cx="1116545" cy="61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Applications open until Mid September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92072" y="3701065"/>
            <a:ext cx="850064" cy="19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No limit on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919042" y="3911127"/>
            <a:ext cx="585178" cy="204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choices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837352" y="6442523"/>
            <a:ext cx="1344618" cy="20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5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Dual student card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671442" y="7149597"/>
            <a:ext cx="1913289" cy="85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Dual support and services: libraries, sports, academic, health and wellbeing supports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511806" y="2356694"/>
            <a:ext cx="1076075" cy="129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No tuition or student contribution fees during study years in ETB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483098" y="9002980"/>
            <a:ext cx="1134646" cy="40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4"/>
              </a:lnSpc>
            </a:pPr>
            <a:r>
              <a:rPr lang="en-US" sz="1225" b="1" spc="-1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Access to both campuses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267351" y="9263427"/>
            <a:ext cx="1910203" cy="626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6"/>
              </a:lnSpc>
            </a:pPr>
            <a:r>
              <a:rPr lang="en-US" sz="2178" b="1" spc="-1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TRADITIONAL DEGREE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716871" y="9884549"/>
            <a:ext cx="922652" cy="315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6"/>
              </a:lnSpc>
            </a:pPr>
            <a:r>
              <a:rPr lang="en-US" sz="2178" b="1" spc="-2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ROUTE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484994" y="9009161"/>
            <a:ext cx="1341661" cy="626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6"/>
              </a:lnSpc>
            </a:pPr>
            <a:r>
              <a:rPr lang="en-US" sz="2178" b="1" spc="-2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TERTIARY DEGREE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655818" y="9630270"/>
            <a:ext cx="922652" cy="315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6"/>
              </a:lnSpc>
            </a:pPr>
            <a:r>
              <a:rPr lang="en-US" sz="2178" b="1" spc="-2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ROUTE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88666" y="813888"/>
            <a:ext cx="9050856" cy="1531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7"/>
              </a:lnSpc>
            </a:pPr>
            <a:r>
              <a:rPr lang="en-US" sz="5896" b="1" spc="-58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Tertiary Guidance Toolkit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96914" y="8366867"/>
            <a:ext cx="9050856" cy="93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3596" b="1" u="sng" spc="-35">
                <a:solidFill>
                  <a:srgbClr val="084766"/>
                </a:solidFill>
                <a:latin typeface="Canva Sans 1 Bold"/>
                <a:ea typeface="Canva Sans 1 Bold"/>
                <a:cs typeface="Canva Sans 1 Bold"/>
                <a:sym typeface="Canva Sans 1 Bold"/>
                <a:hlinkClick r:id="rId4" tooltip="https://nto.hea.ie/information-for-guidance-counsellors/"/>
              </a:rPr>
              <a:t>https://nto.hea.ie/information-for-guidance-counsellors/</a:t>
            </a:r>
          </a:p>
        </p:txBody>
      </p:sp>
      <p:grpSp>
        <p:nvGrpSpPr>
          <p:cNvPr id="37" name="Group 37"/>
          <p:cNvGrpSpPr/>
          <p:nvPr/>
        </p:nvGrpSpPr>
        <p:grpSpPr>
          <a:xfrm rot="-5400000">
            <a:off x="7803119" y="6535839"/>
            <a:ext cx="944889" cy="826778"/>
            <a:chOff x="0" y="0"/>
            <a:chExt cx="812800" cy="7112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A674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 rot="-5400000">
            <a:off x="8216508" y="6535839"/>
            <a:ext cx="944889" cy="826778"/>
            <a:chOff x="0" y="0"/>
            <a:chExt cx="812800" cy="7112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8476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588666" y="2493289"/>
            <a:ext cx="7628771" cy="66675"/>
          </a:xfrm>
          <a:prstGeom prst="line">
            <a:avLst/>
          </a:prstGeom>
          <a:ln w="133350" cap="flat">
            <a:solidFill>
              <a:srgbClr val="EA67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2559911" y="596874"/>
            <a:ext cx="2022527" cy="900025"/>
          </a:xfrm>
          <a:custGeom>
            <a:avLst/>
            <a:gdLst/>
            <a:ahLst/>
            <a:cxnLst/>
            <a:rect l="l" t="t" r="r" b="b"/>
            <a:pathLst>
              <a:path w="2022527" h="900025">
                <a:moveTo>
                  <a:pt x="0" y="0"/>
                </a:moveTo>
                <a:lnTo>
                  <a:pt x="2022527" y="0"/>
                </a:lnTo>
                <a:lnTo>
                  <a:pt x="2022527" y="900025"/>
                </a:lnTo>
                <a:lnTo>
                  <a:pt x="0" y="90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0442134" y="596874"/>
            <a:ext cx="2022527" cy="900025"/>
          </a:xfrm>
          <a:custGeom>
            <a:avLst/>
            <a:gdLst/>
            <a:ahLst/>
            <a:cxnLst/>
            <a:rect l="l" t="t" r="r" b="b"/>
            <a:pathLst>
              <a:path w="2022527" h="900025">
                <a:moveTo>
                  <a:pt x="0" y="0"/>
                </a:moveTo>
                <a:lnTo>
                  <a:pt x="2022527" y="0"/>
                </a:lnTo>
                <a:lnTo>
                  <a:pt x="2022527" y="900025"/>
                </a:lnTo>
                <a:lnTo>
                  <a:pt x="0" y="90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2559911" y="1593265"/>
            <a:ext cx="2022527" cy="900025"/>
          </a:xfrm>
          <a:custGeom>
            <a:avLst/>
            <a:gdLst/>
            <a:ahLst/>
            <a:cxnLst/>
            <a:rect l="l" t="t" r="r" b="b"/>
            <a:pathLst>
              <a:path w="2022527" h="900025">
                <a:moveTo>
                  <a:pt x="0" y="0"/>
                </a:moveTo>
                <a:lnTo>
                  <a:pt x="2022527" y="0"/>
                </a:lnTo>
                <a:lnTo>
                  <a:pt x="2022527" y="900024"/>
                </a:lnTo>
                <a:lnTo>
                  <a:pt x="0" y="90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Freeform 6"/>
          <p:cNvSpPr/>
          <p:nvPr/>
        </p:nvSpPr>
        <p:spPr>
          <a:xfrm>
            <a:off x="10442134" y="1593265"/>
            <a:ext cx="2022527" cy="900025"/>
          </a:xfrm>
          <a:custGeom>
            <a:avLst/>
            <a:gdLst/>
            <a:ahLst/>
            <a:cxnLst/>
            <a:rect l="l" t="t" r="r" b="b"/>
            <a:pathLst>
              <a:path w="2022527" h="900025">
                <a:moveTo>
                  <a:pt x="0" y="0"/>
                </a:moveTo>
                <a:lnTo>
                  <a:pt x="2022527" y="0"/>
                </a:lnTo>
                <a:lnTo>
                  <a:pt x="2022527" y="900024"/>
                </a:lnTo>
                <a:lnTo>
                  <a:pt x="0" y="90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Freeform 7"/>
          <p:cNvSpPr/>
          <p:nvPr/>
        </p:nvSpPr>
        <p:spPr>
          <a:xfrm>
            <a:off x="16795465" y="596874"/>
            <a:ext cx="2022527" cy="900025"/>
          </a:xfrm>
          <a:custGeom>
            <a:avLst/>
            <a:gdLst/>
            <a:ahLst/>
            <a:cxnLst/>
            <a:rect l="l" t="t" r="r" b="b"/>
            <a:pathLst>
              <a:path w="2022527" h="900025">
                <a:moveTo>
                  <a:pt x="0" y="0"/>
                </a:moveTo>
                <a:lnTo>
                  <a:pt x="2022527" y="0"/>
                </a:lnTo>
                <a:lnTo>
                  <a:pt x="2022527" y="900025"/>
                </a:lnTo>
                <a:lnTo>
                  <a:pt x="0" y="90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8" name="Freeform 8"/>
          <p:cNvSpPr/>
          <p:nvPr/>
        </p:nvSpPr>
        <p:spPr>
          <a:xfrm>
            <a:off x="14677688" y="596874"/>
            <a:ext cx="2022527" cy="900025"/>
          </a:xfrm>
          <a:custGeom>
            <a:avLst/>
            <a:gdLst/>
            <a:ahLst/>
            <a:cxnLst/>
            <a:rect l="l" t="t" r="r" b="b"/>
            <a:pathLst>
              <a:path w="2022527" h="900025">
                <a:moveTo>
                  <a:pt x="0" y="0"/>
                </a:moveTo>
                <a:lnTo>
                  <a:pt x="2022527" y="0"/>
                </a:lnTo>
                <a:lnTo>
                  <a:pt x="2022527" y="900025"/>
                </a:lnTo>
                <a:lnTo>
                  <a:pt x="0" y="90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>
            <a:off x="16795465" y="1593265"/>
            <a:ext cx="2022527" cy="900025"/>
          </a:xfrm>
          <a:custGeom>
            <a:avLst/>
            <a:gdLst/>
            <a:ahLst/>
            <a:cxnLst/>
            <a:rect l="l" t="t" r="r" b="b"/>
            <a:pathLst>
              <a:path w="2022527" h="900025">
                <a:moveTo>
                  <a:pt x="0" y="0"/>
                </a:moveTo>
                <a:lnTo>
                  <a:pt x="2022527" y="0"/>
                </a:lnTo>
                <a:lnTo>
                  <a:pt x="2022527" y="900024"/>
                </a:lnTo>
                <a:lnTo>
                  <a:pt x="0" y="90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>
            <a:off x="14677688" y="1593265"/>
            <a:ext cx="2022527" cy="900025"/>
          </a:xfrm>
          <a:custGeom>
            <a:avLst/>
            <a:gdLst/>
            <a:ahLst/>
            <a:cxnLst/>
            <a:rect l="l" t="t" r="r" b="b"/>
            <a:pathLst>
              <a:path w="2022527" h="900025">
                <a:moveTo>
                  <a:pt x="0" y="0"/>
                </a:moveTo>
                <a:lnTo>
                  <a:pt x="2022527" y="0"/>
                </a:lnTo>
                <a:lnTo>
                  <a:pt x="2022527" y="900024"/>
                </a:lnTo>
                <a:lnTo>
                  <a:pt x="0" y="90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264429" y="3404313"/>
            <a:ext cx="1528542" cy="680201"/>
          </a:xfrm>
          <a:custGeom>
            <a:avLst/>
            <a:gdLst/>
            <a:ahLst/>
            <a:cxnLst/>
            <a:rect l="l" t="t" r="r" b="b"/>
            <a:pathLst>
              <a:path w="1528542" h="680201">
                <a:moveTo>
                  <a:pt x="0" y="0"/>
                </a:moveTo>
                <a:lnTo>
                  <a:pt x="1528542" y="0"/>
                </a:lnTo>
                <a:lnTo>
                  <a:pt x="1528542" y="680201"/>
                </a:lnTo>
                <a:lnTo>
                  <a:pt x="0" y="680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Freeform 12"/>
          <p:cNvSpPr/>
          <p:nvPr/>
        </p:nvSpPr>
        <p:spPr>
          <a:xfrm>
            <a:off x="12341908" y="-46512"/>
            <a:ext cx="5946092" cy="1093398"/>
          </a:xfrm>
          <a:custGeom>
            <a:avLst/>
            <a:gdLst/>
            <a:ahLst/>
            <a:cxnLst/>
            <a:rect l="l" t="t" r="r" b="b"/>
            <a:pathLst>
              <a:path w="5946092" h="1093398">
                <a:moveTo>
                  <a:pt x="0" y="0"/>
                </a:moveTo>
                <a:lnTo>
                  <a:pt x="5946092" y="0"/>
                </a:lnTo>
                <a:lnTo>
                  <a:pt x="5946092" y="1093399"/>
                </a:lnTo>
                <a:lnTo>
                  <a:pt x="0" y="109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477" r="-11977" b="-70162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3" name="Group 13"/>
          <p:cNvGrpSpPr/>
          <p:nvPr/>
        </p:nvGrpSpPr>
        <p:grpSpPr>
          <a:xfrm rot="5400000">
            <a:off x="1669005" y="3539863"/>
            <a:ext cx="440766" cy="385670"/>
            <a:chOff x="0" y="0"/>
            <a:chExt cx="812800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A674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476170" y="3539863"/>
            <a:ext cx="440766" cy="385670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198904">
            <a:off x="5160643" y="7881952"/>
            <a:ext cx="3010246" cy="1697026"/>
          </a:xfrm>
          <a:custGeom>
            <a:avLst/>
            <a:gdLst/>
            <a:ahLst/>
            <a:cxnLst/>
            <a:rect l="l" t="t" r="r" b="b"/>
            <a:pathLst>
              <a:path w="3010246" h="1697026">
                <a:moveTo>
                  <a:pt x="0" y="0"/>
                </a:moveTo>
                <a:lnTo>
                  <a:pt x="3010246" y="0"/>
                </a:lnTo>
                <a:lnTo>
                  <a:pt x="3010246" y="1697026"/>
                </a:lnTo>
                <a:lnTo>
                  <a:pt x="0" y="1697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20" name="Freeform 20"/>
          <p:cNvSpPr/>
          <p:nvPr/>
        </p:nvSpPr>
        <p:spPr>
          <a:xfrm rot="492169">
            <a:off x="5655401" y="2515530"/>
            <a:ext cx="1707152" cy="2434336"/>
          </a:xfrm>
          <a:custGeom>
            <a:avLst/>
            <a:gdLst/>
            <a:ahLst/>
            <a:cxnLst/>
            <a:rect l="l" t="t" r="r" b="b"/>
            <a:pathLst>
              <a:path w="1707152" h="2434336">
                <a:moveTo>
                  <a:pt x="0" y="0"/>
                </a:moveTo>
                <a:lnTo>
                  <a:pt x="1707152" y="0"/>
                </a:lnTo>
                <a:lnTo>
                  <a:pt x="1707152" y="2434336"/>
                </a:lnTo>
                <a:lnTo>
                  <a:pt x="0" y="2434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Freeform 21"/>
          <p:cNvSpPr/>
          <p:nvPr/>
        </p:nvSpPr>
        <p:spPr>
          <a:xfrm rot="-531365">
            <a:off x="5447892" y="5394205"/>
            <a:ext cx="2423699" cy="1705678"/>
          </a:xfrm>
          <a:custGeom>
            <a:avLst/>
            <a:gdLst/>
            <a:ahLst/>
            <a:cxnLst/>
            <a:rect l="l" t="t" r="r" b="b"/>
            <a:pathLst>
              <a:path w="2423699" h="1705678">
                <a:moveTo>
                  <a:pt x="0" y="0"/>
                </a:moveTo>
                <a:lnTo>
                  <a:pt x="2423699" y="0"/>
                </a:lnTo>
                <a:lnTo>
                  <a:pt x="2423699" y="1705678"/>
                </a:lnTo>
                <a:lnTo>
                  <a:pt x="0" y="17056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2" name="Freeform 22"/>
          <p:cNvSpPr/>
          <p:nvPr/>
        </p:nvSpPr>
        <p:spPr>
          <a:xfrm rot="-327545">
            <a:off x="15386997" y="2222667"/>
            <a:ext cx="1812985" cy="2583072"/>
          </a:xfrm>
          <a:custGeom>
            <a:avLst/>
            <a:gdLst/>
            <a:ahLst/>
            <a:cxnLst/>
            <a:rect l="l" t="t" r="r" b="b"/>
            <a:pathLst>
              <a:path w="1812985" h="2583072">
                <a:moveTo>
                  <a:pt x="0" y="0"/>
                </a:moveTo>
                <a:lnTo>
                  <a:pt x="1812985" y="0"/>
                </a:lnTo>
                <a:lnTo>
                  <a:pt x="1812985" y="2583072"/>
                </a:lnTo>
                <a:lnTo>
                  <a:pt x="0" y="25830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3" name="Freeform 23"/>
          <p:cNvSpPr/>
          <p:nvPr/>
        </p:nvSpPr>
        <p:spPr>
          <a:xfrm rot="322884">
            <a:off x="14754273" y="5202206"/>
            <a:ext cx="3168179" cy="1782101"/>
          </a:xfrm>
          <a:custGeom>
            <a:avLst/>
            <a:gdLst/>
            <a:ahLst/>
            <a:cxnLst/>
            <a:rect l="l" t="t" r="r" b="b"/>
            <a:pathLst>
              <a:path w="3168179" h="1782101">
                <a:moveTo>
                  <a:pt x="0" y="0"/>
                </a:moveTo>
                <a:lnTo>
                  <a:pt x="3168179" y="0"/>
                </a:lnTo>
                <a:lnTo>
                  <a:pt x="3168179" y="1782101"/>
                </a:lnTo>
                <a:lnTo>
                  <a:pt x="0" y="17821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/>
          <p:cNvSpPr/>
          <p:nvPr/>
        </p:nvSpPr>
        <p:spPr>
          <a:xfrm rot="-252440">
            <a:off x="14725199" y="7564437"/>
            <a:ext cx="3020639" cy="1770850"/>
          </a:xfrm>
          <a:custGeom>
            <a:avLst/>
            <a:gdLst/>
            <a:ahLst/>
            <a:cxnLst/>
            <a:rect l="l" t="t" r="r" b="b"/>
            <a:pathLst>
              <a:path w="3020639" h="1770850">
                <a:moveTo>
                  <a:pt x="0" y="0"/>
                </a:moveTo>
                <a:lnTo>
                  <a:pt x="3020640" y="0"/>
                </a:lnTo>
                <a:lnTo>
                  <a:pt x="3020640" y="1770850"/>
                </a:lnTo>
                <a:lnTo>
                  <a:pt x="0" y="17708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TextBox 25"/>
          <p:cNvSpPr txBox="1"/>
          <p:nvPr/>
        </p:nvSpPr>
        <p:spPr>
          <a:xfrm>
            <a:off x="588666" y="813888"/>
            <a:ext cx="9050856" cy="1531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7"/>
              </a:lnSpc>
            </a:pPr>
            <a:r>
              <a:rPr lang="en-US" sz="5896" b="1" spc="-58">
                <a:solidFill>
                  <a:srgbClr val="41B8D5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Tertiary Guidance Toolkit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84821" y="3469833"/>
            <a:ext cx="4604106" cy="48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4"/>
              </a:lnSpc>
            </a:pPr>
            <a:r>
              <a:rPr lang="en-US" sz="3099" b="1" u="sng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  <a:hlinkClick r:id="rId11" tooltip="https://nto.hea.ie/assets/uploads/2024/10/1-Tertiary-Degree-Booklet.pdf"/>
              </a:rPr>
              <a:t>NTO Brochure</a:t>
            </a:r>
          </a:p>
        </p:txBody>
      </p:sp>
      <p:sp>
        <p:nvSpPr>
          <p:cNvPr id="27" name="Freeform 27"/>
          <p:cNvSpPr/>
          <p:nvPr/>
        </p:nvSpPr>
        <p:spPr>
          <a:xfrm>
            <a:off x="251869" y="5776588"/>
            <a:ext cx="1528542" cy="680201"/>
          </a:xfrm>
          <a:custGeom>
            <a:avLst/>
            <a:gdLst/>
            <a:ahLst/>
            <a:cxnLst/>
            <a:rect l="l" t="t" r="r" b="b"/>
            <a:pathLst>
              <a:path w="1528542" h="680201">
                <a:moveTo>
                  <a:pt x="0" y="0"/>
                </a:moveTo>
                <a:lnTo>
                  <a:pt x="1528541" y="0"/>
                </a:lnTo>
                <a:lnTo>
                  <a:pt x="1528541" y="680201"/>
                </a:lnTo>
                <a:lnTo>
                  <a:pt x="0" y="680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28" name="Group 28"/>
          <p:cNvGrpSpPr/>
          <p:nvPr/>
        </p:nvGrpSpPr>
        <p:grpSpPr>
          <a:xfrm rot="5400000">
            <a:off x="1656445" y="5912138"/>
            <a:ext cx="440766" cy="385670"/>
            <a:chOff x="0" y="0"/>
            <a:chExt cx="812800" cy="7112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A674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5400000">
            <a:off x="1463610" y="5912138"/>
            <a:ext cx="440766" cy="385670"/>
            <a:chOff x="0" y="0"/>
            <a:chExt cx="812800" cy="7112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272260" y="5842108"/>
            <a:ext cx="4604106" cy="48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4"/>
              </a:lnSpc>
            </a:pPr>
            <a:r>
              <a:rPr lang="en-US" sz="3099" b="1" u="sng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  <a:hlinkClick r:id="rId12" tooltip="https://nto.hea.ie/assets/uploads/2024/10/2-Student-Tertiary-Degree-Leaflet.pdf"/>
              </a:rPr>
              <a:t>NTO Flier</a:t>
            </a:r>
          </a:p>
        </p:txBody>
      </p:sp>
      <p:sp>
        <p:nvSpPr>
          <p:cNvPr id="35" name="Freeform 35"/>
          <p:cNvSpPr/>
          <p:nvPr/>
        </p:nvSpPr>
        <p:spPr>
          <a:xfrm>
            <a:off x="168012" y="8390364"/>
            <a:ext cx="1528542" cy="680201"/>
          </a:xfrm>
          <a:custGeom>
            <a:avLst/>
            <a:gdLst/>
            <a:ahLst/>
            <a:cxnLst/>
            <a:rect l="l" t="t" r="r" b="b"/>
            <a:pathLst>
              <a:path w="1528542" h="680201">
                <a:moveTo>
                  <a:pt x="0" y="0"/>
                </a:moveTo>
                <a:lnTo>
                  <a:pt x="1528541" y="0"/>
                </a:lnTo>
                <a:lnTo>
                  <a:pt x="1528541" y="680201"/>
                </a:lnTo>
                <a:lnTo>
                  <a:pt x="0" y="680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6" name="Group 36"/>
          <p:cNvGrpSpPr/>
          <p:nvPr/>
        </p:nvGrpSpPr>
        <p:grpSpPr>
          <a:xfrm rot="5400000">
            <a:off x="1656445" y="8537630"/>
            <a:ext cx="440766" cy="385670"/>
            <a:chOff x="0" y="0"/>
            <a:chExt cx="812800" cy="7112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A674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5400000">
            <a:off x="1463610" y="8537630"/>
            <a:ext cx="440766" cy="385670"/>
            <a:chOff x="0" y="0"/>
            <a:chExt cx="812800" cy="7112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2272260" y="8231666"/>
            <a:ext cx="4604106" cy="1001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4"/>
              </a:lnSpc>
            </a:pPr>
            <a:r>
              <a:rPr lang="en-US" sz="3099" b="1" u="sng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  <a:hlinkClick r:id="rId13" tooltip="https://nto.hea.ie/assets/uploads/2024/10/3-Tertiary-Degree-Presentation-for-Guidance-Professionals.pdf"/>
              </a:rPr>
              <a:t>Guidance</a:t>
            </a:r>
            <a:r>
              <a:rPr lang="en-US" sz="3099" b="1" u="sng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  <a:hlinkClick r:id="rId14" tooltip="https://nto.hea.ie/assets/uploads/2024/10/3-Tertiary-Degree-Presentation-for-Guidance-Professionals.pdf"/>
              </a:rPr>
              <a:t> </a:t>
            </a:r>
          </a:p>
          <a:p>
            <a:pPr algn="l">
              <a:lnSpc>
                <a:spcPts val="3964"/>
              </a:lnSpc>
            </a:pPr>
            <a:r>
              <a:rPr lang="en-US" sz="3099" b="1" u="sng" err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  <a:hlinkClick r:id="rId14" tooltip="https://nto.hea.ie/assets/uploads/2024/10/3-Tertiary-Degree-Presentation-for-Guidance-Professionals.pdf"/>
              </a:rPr>
              <a:t>Presentaiton</a:t>
            </a:r>
            <a:endParaRPr lang="en-US" sz="3099" b="1" u="sng">
              <a:solidFill>
                <a:srgbClr val="FFFFFF"/>
              </a:solidFill>
              <a:latin typeface="Source Sans Pro Bold"/>
              <a:ea typeface="Source Sans Pro Bold"/>
              <a:cs typeface="Source Sans Pro Bold"/>
              <a:sym typeface="Source Sans Pro Bold"/>
              <a:hlinkClick r:id="rId14" tooltip="https://nto.hea.ie/assets/uploads/2024/10/3-Tertiary-Degree-Presentation-for-Guidance-Professionals.pdf"/>
            </a:endParaRPr>
          </a:p>
        </p:txBody>
      </p:sp>
      <p:sp>
        <p:nvSpPr>
          <p:cNvPr id="43" name="Freeform 43"/>
          <p:cNvSpPr/>
          <p:nvPr/>
        </p:nvSpPr>
        <p:spPr>
          <a:xfrm>
            <a:off x="8904405" y="3344093"/>
            <a:ext cx="1528542" cy="680201"/>
          </a:xfrm>
          <a:custGeom>
            <a:avLst/>
            <a:gdLst/>
            <a:ahLst/>
            <a:cxnLst/>
            <a:rect l="l" t="t" r="r" b="b"/>
            <a:pathLst>
              <a:path w="1528542" h="680201">
                <a:moveTo>
                  <a:pt x="0" y="0"/>
                </a:moveTo>
                <a:lnTo>
                  <a:pt x="1528541" y="0"/>
                </a:lnTo>
                <a:lnTo>
                  <a:pt x="1528541" y="680201"/>
                </a:lnTo>
                <a:lnTo>
                  <a:pt x="0" y="680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44" name="Group 44"/>
          <p:cNvGrpSpPr/>
          <p:nvPr/>
        </p:nvGrpSpPr>
        <p:grpSpPr>
          <a:xfrm rot="5400000">
            <a:off x="10308981" y="3479643"/>
            <a:ext cx="440766" cy="385670"/>
            <a:chOff x="0" y="0"/>
            <a:chExt cx="812800" cy="7112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A674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 rot="5400000">
            <a:off x="10116146" y="3479643"/>
            <a:ext cx="440766" cy="385670"/>
            <a:chOff x="0" y="0"/>
            <a:chExt cx="812800" cy="7112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0924796" y="3409613"/>
            <a:ext cx="4604106" cy="4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4"/>
              </a:lnSpc>
            </a:pPr>
            <a:r>
              <a:rPr lang="en-US" sz="3099" b="1" u="sng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  <a:hlinkClick r:id="rId15" tooltip="https://nto.hea.ie/assets/uploads/2024/10/6-Tertiary-Application-Timeline.pdf"/>
              </a:rPr>
              <a:t>Application Timeline</a:t>
            </a:r>
            <a:endParaRPr lang="en-US" sz="3099" b="1" u="sng">
              <a:solidFill>
                <a:srgbClr val="FFFFFF"/>
              </a:solidFill>
              <a:latin typeface="Source Sans Pro Bold"/>
              <a:ea typeface="Source Sans Pro Bold"/>
              <a:cs typeface="Source Sans Pro Bold"/>
              <a:sym typeface="Source Sans Pro Bold"/>
              <a:hlinkClick r:id="rId16" tooltip="https://nto.hea.ie/assets/uploads/2024/10/6-Tertiary-Application-Timeline.pdf"/>
            </a:endParaRPr>
          </a:p>
        </p:txBody>
      </p:sp>
      <p:sp>
        <p:nvSpPr>
          <p:cNvPr id="51" name="Freeform 51"/>
          <p:cNvSpPr/>
          <p:nvPr/>
        </p:nvSpPr>
        <p:spPr>
          <a:xfrm>
            <a:off x="8891844" y="5716368"/>
            <a:ext cx="1528542" cy="680201"/>
          </a:xfrm>
          <a:custGeom>
            <a:avLst/>
            <a:gdLst/>
            <a:ahLst/>
            <a:cxnLst/>
            <a:rect l="l" t="t" r="r" b="b"/>
            <a:pathLst>
              <a:path w="1528542" h="680201">
                <a:moveTo>
                  <a:pt x="0" y="0"/>
                </a:moveTo>
                <a:lnTo>
                  <a:pt x="1528542" y="0"/>
                </a:lnTo>
                <a:lnTo>
                  <a:pt x="1528542" y="680201"/>
                </a:lnTo>
                <a:lnTo>
                  <a:pt x="0" y="680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2" name="Group 52"/>
          <p:cNvGrpSpPr/>
          <p:nvPr/>
        </p:nvGrpSpPr>
        <p:grpSpPr>
          <a:xfrm rot="5400000">
            <a:off x="10296420" y="5851918"/>
            <a:ext cx="440766" cy="385670"/>
            <a:chOff x="0" y="0"/>
            <a:chExt cx="812800" cy="7112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A674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 rot="5400000">
            <a:off x="10103585" y="5851918"/>
            <a:ext cx="440766" cy="385670"/>
            <a:chOff x="0" y="0"/>
            <a:chExt cx="812800" cy="7112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10912236" y="5781888"/>
            <a:ext cx="4604106" cy="4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4"/>
              </a:lnSpc>
            </a:pPr>
            <a:r>
              <a:rPr lang="en-US" sz="3099" b="1" u="sng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  <a:hlinkClick r:id="rId17" tooltip="https://nto.hea.ie/assets/uploads/2024/10/7-Tertiary-Applicant-Guidelines.pdf"/>
              </a:rPr>
              <a:t>Applicant Guidelines</a:t>
            </a:r>
          </a:p>
        </p:txBody>
      </p:sp>
      <p:sp>
        <p:nvSpPr>
          <p:cNvPr id="59" name="Freeform 59"/>
          <p:cNvSpPr/>
          <p:nvPr/>
        </p:nvSpPr>
        <p:spPr>
          <a:xfrm>
            <a:off x="8807987" y="8330144"/>
            <a:ext cx="1528542" cy="680201"/>
          </a:xfrm>
          <a:custGeom>
            <a:avLst/>
            <a:gdLst/>
            <a:ahLst/>
            <a:cxnLst/>
            <a:rect l="l" t="t" r="r" b="b"/>
            <a:pathLst>
              <a:path w="1528542" h="680201">
                <a:moveTo>
                  <a:pt x="0" y="0"/>
                </a:moveTo>
                <a:lnTo>
                  <a:pt x="1528542" y="0"/>
                </a:lnTo>
                <a:lnTo>
                  <a:pt x="1528542" y="680201"/>
                </a:lnTo>
                <a:lnTo>
                  <a:pt x="0" y="680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0" name="Group 60"/>
          <p:cNvGrpSpPr/>
          <p:nvPr/>
        </p:nvGrpSpPr>
        <p:grpSpPr>
          <a:xfrm rot="5400000">
            <a:off x="10296420" y="8477410"/>
            <a:ext cx="440766" cy="385670"/>
            <a:chOff x="0" y="0"/>
            <a:chExt cx="812800" cy="7112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A674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 rot="5400000">
            <a:off x="10103585" y="8477410"/>
            <a:ext cx="440766" cy="385670"/>
            <a:chOff x="0" y="0"/>
            <a:chExt cx="812800" cy="7112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4"/>
                </a:lnSpc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0912236" y="8371314"/>
            <a:ext cx="4604106" cy="48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4"/>
              </a:lnSpc>
            </a:pPr>
            <a:r>
              <a:rPr lang="en-US" sz="30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Information Video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hlinkClick r:id="rId3" tooltip="https://nto.hea.ie/courses/"/>
          </p:cNvPr>
          <p:cNvSpPr/>
          <p:nvPr/>
        </p:nvSpPr>
        <p:spPr>
          <a:xfrm>
            <a:off x="588666" y="3268483"/>
            <a:ext cx="11301259" cy="5862528"/>
          </a:xfrm>
          <a:custGeom>
            <a:avLst/>
            <a:gdLst/>
            <a:ahLst/>
            <a:cxnLst/>
            <a:rect l="l" t="t" r="r" b="b"/>
            <a:pathLst>
              <a:path w="11301259" h="5862528">
                <a:moveTo>
                  <a:pt x="0" y="0"/>
                </a:moveTo>
                <a:lnTo>
                  <a:pt x="11301259" y="0"/>
                </a:lnTo>
                <a:lnTo>
                  <a:pt x="11301259" y="5862528"/>
                </a:lnTo>
                <a:lnTo>
                  <a:pt x="0" y="5862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4"/>
          <p:cNvSpPr txBox="1"/>
          <p:nvPr/>
        </p:nvSpPr>
        <p:spPr>
          <a:xfrm>
            <a:off x="588666" y="813888"/>
            <a:ext cx="12221296" cy="77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7"/>
              </a:lnSpc>
            </a:pPr>
            <a:r>
              <a:rPr lang="en-US" sz="5896" b="1" spc="-58">
                <a:solidFill>
                  <a:srgbClr val="41B8D5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How to Apply: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8666" y="1993167"/>
            <a:ext cx="8555334" cy="68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7"/>
              </a:lnSpc>
              <a:spcBef>
                <a:spcPct val="0"/>
              </a:spcBef>
            </a:pPr>
            <a:r>
              <a:rPr lang="en-US" sz="4079" b="1" spc="-4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Courses | National Tertiary Office</a:t>
            </a:r>
          </a:p>
        </p:txBody>
      </p:sp>
      <p:sp>
        <p:nvSpPr>
          <p:cNvPr id="6" name="Freeform 6"/>
          <p:cNvSpPr/>
          <p:nvPr/>
        </p:nvSpPr>
        <p:spPr>
          <a:xfrm>
            <a:off x="-3545648" y="1774621"/>
            <a:ext cx="8966442" cy="11940782"/>
          </a:xfrm>
          <a:custGeom>
            <a:avLst/>
            <a:gdLst/>
            <a:ahLst/>
            <a:cxnLst/>
            <a:rect l="l" t="t" r="r" b="b"/>
            <a:pathLst>
              <a:path w="8966442" h="11940782">
                <a:moveTo>
                  <a:pt x="0" y="0"/>
                </a:moveTo>
                <a:lnTo>
                  <a:pt x="8966442" y="0"/>
                </a:lnTo>
                <a:lnTo>
                  <a:pt x="8966442" y="11940782"/>
                </a:lnTo>
                <a:lnTo>
                  <a:pt x="0" y="11940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Freeform 7"/>
          <p:cNvSpPr/>
          <p:nvPr/>
        </p:nvSpPr>
        <p:spPr>
          <a:xfrm>
            <a:off x="13078261" y="4896727"/>
            <a:ext cx="3657600" cy="1303020"/>
          </a:xfrm>
          <a:custGeom>
            <a:avLst/>
            <a:gdLst/>
            <a:ahLst/>
            <a:cxnLst/>
            <a:rect l="l" t="t" r="r" b="b"/>
            <a:pathLst>
              <a:path w="3657600" h="1303020">
                <a:moveTo>
                  <a:pt x="0" y="0"/>
                </a:moveTo>
                <a:lnTo>
                  <a:pt x="3657600" y="0"/>
                </a:lnTo>
                <a:lnTo>
                  <a:pt x="3657600" y="1303020"/>
                </a:lnTo>
                <a:lnTo>
                  <a:pt x="0" y="13030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8" name="TextBox 8"/>
          <p:cNvSpPr txBox="1"/>
          <p:nvPr/>
        </p:nvSpPr>
        <p:spPr>
          <a:xfrm>
            <a:off x="13552999" y="5215904"/>
            <a:ext cx="2708124" cy="77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</a:pPr>
            <a:r>
              <a:rPr lang="en-US" sz="5896" b="1" spc="-58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Apply</a:t>
            </a:r>
          </a:p>
        </p:txBody>
      </p:sp>
      <p:sp>
        <p:nvSpPr>
          <p:cNvPr id="9" name="Freeform 9"/>
          <p:cNvSpPr/>
          <p:nvPr/>
        </p:nvSpPr>
        <p:spPr>
          <a:xfrm rot="-3035671" flipH="1">
            <a:off x="14490622" y="-2702775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6"/>
                </a:lnTo>
                <a:lnTo>
                  <a:pt x="5074419" y="3946336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>
            <a:off x="11489709" y="599521"/>
            <a:ext cx="6390398" cy="1175100"/>
          </a:xfrm>
          <a:custGeom>
            <a:avLst/>
            <a:gdLst/>
            <a:ahLst/>
            <a:cxnLst/>
            <a:rect l="l" t="t" r="r" b="b"/>
            <a:pathLst>
              <a:path w="6390398" h="1175100">
                <a:moveTo>
                  <a:pt x="0" y="0"/>
                </a:moveTo>
                <a:lnTo>
                  <a:pt x="6390398" y="0"/>
                </a:lnTo>
                <a:lnTo>
                  <a:pt x="6390398" y="1175100"/>
                </a:lnTo>
                <a:lnTo>
                  <a:pt x="0" y="1175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4477" r="-11977" b="-70162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652" y="1285826"/>
            <a:ext cx="7715348" cy="7715348"/>
          </a:xfrm>
          <a:custGeom>
            <a:avLst/>
            <a:gdLst/>
            <a:ahLst/>
            <a:cxnLst/>
            <a:rect l="l" t="t" r="r" b="b"/>
            <a:pathLst>
              <a:path w="7715348" h="7715348">
                <a:moveTo>
                  <a:pt x="0" y="0"/>
                </a:moveTo>
                <a:lnTo>
                  <a:pt x="7715348" y="0"/>
                </a:lnTo>
                <a:lnTo>
                  <a:pt x="7715348" y="7715348"/>
                </a:lnTo>
                <a:lnTo>
                  <a:pt x="0" y="7715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0507202" y="1143000"/>
            <a:ext cx="6752098" cy="1531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7"/>
              </a:lnSpc>
            </a:pPr>
            <a:r>
              <a:rPr lang="en-US" sz="5896" b="1" spc="-58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How can NTO help you?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507202" y="3458837"/>
            <a:ext cx="6752098" cy="636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185" lvl="1" indent="-272593" algn="l">
              <a:lnSpc>
                <a:spcPts val="4722"/>
              </a:lnSpc>
              <a:buFont typeface="Arial"/>
              <a:buChar char="•"/>
            </a:pPr>
            <a:r>
              <a:rPr lang="en-US" sz="2525" b="1" spc="-2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Resources on the NTO.ie </a:t>
            </a:r>
          </a:p>
          <a:p>
            <a:pPr marL="545185" lvl="1" indent="-272593" algn="l">
              <a:lnSpc>
                <a:spcPts val="4722"/>
              </a:lnSpc>
              <a:buFont typeface="Arial"/>
              <a:buChar char="•"/>
            </a:pPr>
            <a:r>
              <a:rPr lang="en-US" sz="2525" b="1" spc="-2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Contact Tertiary Manager in your region</a:t>
            </a:r>
          </a:p>
          <a:p>
            <a:pPr marL="545185" lvl="1" indent="-272593" algn="l">
              <a:lnSpc>
                <a:spcPts val="4722"/>
              </a:lnSpc>
              <a:buFont typeface="Arial"/>
              <a:buChar char="•"/>
            </a:pPr>
            <a:r>
              <a:rPr lang="en-US" sz="2525" b="1" spc="-2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School talks</a:t>
            </a:r>
          </a:p>
          <a:p>
            <a:pPr marL="545185" lvl="1" indent="-272593" algn="l">
              <a:lnSpc>
                <a:spcPts val="4722"/>
              </a:lnSpc>
              <a:buFont typeface="Arial"/>
              <a:buChar char="•"/>
            </a:pPr>
            <a:r>
              <a:rPr lang="en-US" sz="2525" b="1" spc="-2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Talk to IGC branch </a:t>
            </a:r>
          </a:p>
          <a:p>
            <a:pPr marL="545185" lvl="1" indent="-272593" algn="l">
              <a:lnSpc>
                <a:spcPts val="4722"/>
              </a:lnSpc>
              <a:buFont typeface="Arial"/>
              <a:buChar char="•"/>
            </a:pPr>
            <a:r>
              <a:rPr lang="en-US" sz="2525" b="1" spc="-2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Open days in schools</a:t>
            </a:r>
          </a:p>
          <a:p>
            <a:pPr marL="545185" lvl="1" indent="-272593" algn="l">
              <a:lnSpc>
                <a:spcPts val="4722"/>
              </a:lnSpc>
              <a:buFont typeface="Arial"/>
              <a:buChar char="•"/>
            </a:pPr>
            <a:r>
              <a:rPr lang="en-US" sz="2525" b="1" spc="-2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Career fairs</a:t>
            </a:r>
          </a:p>
          <a:p>
            <a:pPr marL="545185" lvl="1" indent="-272593" algn="l">
              <a:lnSpc>
                <a:spcPts val="4722"/>
              </a:lnSpc>
              <a:buFont typeface="Arial"/>
              <a:buChar char="•"/>
            </a:pPr>
            <a:r>
              <a:rPr lang="en-US" sz="2525" b="1" spc="-2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School leadership support</a:t>
            </a:r>
          </a:p>
          <a:p>
            <a:pPr marL="545185" lvl="1" indent="-272593" algn="l">
              <a:lnSpc>
                <a:spcPts val="4722"/>
              </a:lnSpc>
              <a:buFont typeface="Arial"/>
              <a:buChar char="•"/>
            </a:pPr>
            <a:r>
              <a:rPr lang="en-US" sz="2525" b="1" spc="-2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Information webinar</a:t>
            </a:r>
          </a:p>
          <a:p>
            <a:pPr algn="l">
              <a:lnSpc>
                <a:spcPts val="4267"/>
              </a:lnSpc>
            </a:pPr>
            <a:endParaRPr lang="en-US" sz="2525" b="1" spc="-25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l">
              <a:lnSpc>
                <a:spcPts val="4267"/>
              </a:lnSpc>
            </a:pPr>
            <a:endParaRPr lang="en-US" sz="2525" b="1" spc="-25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15767D-BC94-6C36-66F7-60E496492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13A16CD-DBDB-2861-D189-2BA2F5AAACCB}"/>
              </a:ext>
            </a:extLst>
          </p:cNvPr>
          <p:cNvSpPr/>
          <p:nvPr/>
        </p:nvSpPr>
        <p:spPr>
          <a:xfrm rot="3867406" flipH="1" flipV="1">
            <a:off x="14249349" y="-1821675"/>
            <a:ext cx="6944681" cy="7014829"/>
          </a:xfrm>
          <a:custGeom>
            <a:avLst/>
            <a:gdLst/>
            <a:ahLst/>
            <a:cxnLst/>
            <a:rect l="l" t="t" r="r" b="b"/>
            <a:pathLst>
              <a:path w="6944681" h="7014829">
                <a:moveTo>
                  <a:pt x="6944681" y="7014829"/>
                </a:moveTo>
                <a:lnTo>
                  <a:pt x="0" y="7014829"/>
                </a:lnTo>
                <a:lnTo>
                  <a:pt x="0" y="0"/>
                </a:lnTo>
                <a:lnTo>
                  <a:pt x="6944681" y="0"/>
                </a:lnTo>
                <a:lnTo>
                  <a:pt x="6944681" y="70148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2B52D45-814B-C475-C382-AE4C4D2F5215}"/>
              </a:ext>
            </a:extLst>
          </p:cNvPr>
          <p:cNvSpPr/>
          <p:nvPr/>
        </p:nvSpPr>
        <p:spPr>
          <a:xfrm>
            <a:off x="2465399" y="0"/>
            <a:ext cx="2403695" cy="2403695"/>
          </a:xfrm>
          <a:custGeom>
            <a:avLst/>
            <a:gdLst/>
            <a:ahLst/>
            <a:cxnLst/>
            <a:rect l="l" t="t" r="r" b="b"/>
            <a:pathLst>
              <a:path w="2403695" h="2403695">
                <a:moveTo>
                  <a:pt x="0" y="0"/>
                </a:moveTo>
                <a:lnTo>
                  <a:pt x="2403695" y="0"/>
                </a:lnTo>
                <a:lnTo>
                  <a:pt x="2403695" y="2403695"/>
                </a:lnTo>
                <a:lnTo>
                  <a:pt x="0" y="2403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F1C0C11-47D1-6542-467F-82920067F79F}"/>
              </a:ext>
            </a:extLst>
          </p:cNvPr>
          <p:cNvSpPr/>
          <p:nvPr/>
        </p:nvSpPr>
        <p:spPr>
          <a:xfrm>
            <a:off x="-395128" y="5884690"/>
            <a:ext cx="2652722" cy="2652722"/>
          </a:xfrm>
          <a:custGeom>
            <a:avLst/>
            <a:gdLst/>
            <a:ahLst/>
            <a:cxnLst/>
            <a:rect l="l" t="t" r="r" b="b"/>
            <a:pathLst>
              <a:path w="2652722" h="2652722">
                <a:moveTo>
                  <a:pt x="0" y="0"/>
                </a:moveTo>
                <a:lnTo>
                  <a:pt x="2652723" y="0"/>
                </a:lnTo>
                <a:lnTo>
                  <a:pt x="2652723" y="2652722"/>
                </a:lnTo>
                <a:lnTo>
                  <a:pt x="0" y="2652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0BDC7F7-DEA0-57E1-2851-65AE8CE60DF8}"/>
              </a:ext>
            </a:extLst>
          </p:cNvPr>
          <p:cNvSpPr/>
          <p:nvPr/>
        </p:nvSpPr>
        <p:spPr>
          <a:xfrm>
            <a:off x="14473968" y="1518225"/>
            <a:ext cx="3410935" cy="643447"/>
          </a:xfrm>
          <a:custGeom>
            <a:avLst/>
            <a:gdLst/>
            <a:ahLst/>
            <a:cxnLst/>
            <a:rect l="l" t="t" r="r" b="b"/>
            <a:pathLst>
              <a:path w="3410935" h="643447">
                <a:moveTo>
                  <a:pt x="0" y="0"/>
                </a:moveTo>
                <a:lnTo>
                  <a:pt x="3410935" y="0"/>
                </a:lnTo>
                <a:lnTo>
                  <a:pt x="3410935" y="643447"/>
                </a:lnTo>
                <a:lnTo>
                  <a:pt x="0" y="6434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1323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BC540E1-F938-ECF9-82C4-124CF45FBB45}"/>
              </a:ext>
            </a:extLst>
          </p:cNvPr>
          <p:cNvSpPr/>
          <p:nvPr/>
        </p:nvSpPr>
        <p:spPr>
          <a:xfrm>
            <a:off x="0" y="0"/>
            <a:ext cx="2465399" cy="3036449"/>
          </a:xfrm>
          <a:custGeom>
            <a:avLst/>
            <a:gdLst/>
            <a:ahLst/>
            <a:cxnLst/>
            <a:rect l="l" t="t" r="r" b="b"/>
            <a:pathLst>
              <a:path w="2465399" h="3036449">
                <a:moveTo>
                  <a:pt x="0" y="0"/>
                </a:moveTo>
                <a:lnTo>
                  <a:pt x="2465399" y="0"/>
                </a:lnTo>
                <a:lnTo>
                  <a:pt x="2465399" y="3036449"/>
                </a:lnTo>
                <a:lnTo>
                  <a:pt x="0" y="30364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30F9C65-0BE1-AFB8-F116-3A5C7052EAB5}"/>
              </a:ext>
            </a:extLst>
          </p:cNvPr>
          <p:cNvSpPr/>
          <p:nvPr/>
        </p:nvSpPr>
        <p:spPr>
          <a:xfrm>
            <a:off x="13688358" y="7061206"/>
            <a:ext cx="4599642" cy="5665038"/>
          </a:xfrm>
          <a:custGeom>
            <a:avLst/>
            <a:gdLst/>
            <a:ahLst/>
            <a:cxnLst/>
            <a:rect l="l" t="t" r="r" b="b"/>
            <a:pathLst>
              <a:path w="4599642" h="5665038">
                <a:moveTo>
                  <a:pt x="0" y="0"/>
                </a:moveTo>
                <a:lnTo>
                  <a:pt x="4599642" y="0"/>
                </a:lnTo>
                <a:lnTo>
                  <a:pt x="4599642" y="5665038"/>
                </a:lnTo>
                <a:lnTo>
                  <a:pt x="0" y="5665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D3035B0-EFDB-51C3-385C-72801322FC02}"/>
              </a:ext>
            </a:extLst>
          </p:cNvPr>
          <p:cNvSpPr/>
          <p:nvPr/>
        </p:nvSpPr>
        <p:spPr>
          <a:xfrm>
            <a:off x="13688358" y="6214453"/>
            <a:ext cx="2652722" cy="2652722"/>
          </a:xfrm>
          <a:custGeom>
            <a:avLst/>
            <a:gdLst/>
            <a:ahLst/>
            <a:cxnLst/>
            <a:rect l="l" t="t" r="r" b="b"/>
            <a:pathLst>
              <a:path w="2652722" h="2652722">
                <a:moveTo>
                  <a:pt x="0" y="0"/>
                </a:moveTo>
                <a:lnTo>
                  <a:pt x="2652722" y="0"/>
                </a:lnTo>
                <a:lnTo>
                  <a:pt x="2652722" y="2652722"/>
                </a:lnTo>
                <a:lnTo>
                  <a:pt x="0" y="2652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5C0D79C7-B2F0-9BF4-4A54-0BF3E53FE1FC}"/>
              </a:ext>
            </a:extLst>
          </p:cNvPr>
          <p:cNvGrpSpPr/>
          <p:nvPr/>
        </p:nvGrpSpPr>
        <p:grpSpPr>
          <a:xfrm>
            <a:off x="6017944" y="2290351"/>
            <a:ext cx="8833841" cy="1551578"/>
            <a:chOff x="0" y="0"/>
            <a:chExt cx="11778455" cy="2068771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F5736AD-36A4-B3BC-FE2A-0B8C83999104}"/>
                </a:ext>
              </a:extLst>
            </p:cNvPr>
            <p:cNvSpPr txBox="1"/>
            <p:nvPr/>
          </p:nvSpPr>
          <p:spPr>
            <a:xfrm>
              <a:off x="0" y="133350"/>
              <a:ext cx="11778455" cy="1935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85"/>
                </a:lnSpc>
              </a:pPr>
              <a:r>
                <a:rPr lang="en-US" sz="6785" spc="-135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MEET THE NTO</a:t>
              </a:r>
            </a:p>
            <a:p>
              <a:pPr algn="ctr">
                <a:lnSpc>
                  <a:spcPts val="4385"/>
                </a:lnSpc>
              </a:pPr>
              <a:r>
                <a:rPr lang="en-US" sz="4385" spc="-87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AT</a:t>
              </a: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FC1E536-7D67-413F-4B2C-6B5653CFB6AD}"/>
                </a:ext>
              </a:extLst>
            </p:cNvPr>
            <p:cNvSpPr/>
            <p:nvPr/>
          </p:nvSpPr>
          <p:spPr>
            <a:xfrm rot="5400000">
              <a:off x="665994" y="602702"/>
              <a:ext cx="689870" cy="865493"/>
            </a:xfrm>
            <a:custGeom>
              <a:avLst/>
              <a:gdLst/>
              <a:ahLst/>
              <a:cxnLst/>
              <a:rect l="l" t="t" r="r" b="b"/>
              <a:pathLst>
                <a:path w="689870" h="865493">
                  <a:moveTo>
                    <a:pt x="0" y="0"/>
                  </a:moveTo>
                  <a:lnTo>
                    <a:pt x="689870" y="0"/>
                  </a:lnTo>
                  <a:lnTo>
                    <a:pt x="689870" y="865492"/>
                  </a:lnTo>
                  <a:lnTo>
                    <a:pt x="0" y="86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FF65A4F-16F4-D787-35FC-AE93080022BA}"/>
                </a:ext>
              </a:extLst>
            </p:cNvPr>
            <p:cNvSpPr/>
            <p:nvPr/>
          </p:nvSpPr>
          <p:spPr>
            <a:xfrm rot="5400000" flipV="1">
              <a:off x="10306297" y="604947"/>
              <a:ext cx="667971" cy="838019"/>
            </a:xfrm>
            <a:custGeom>
              <a:avLst/>
              <a:gdLst/>
              <a:ahLst/>
              <a:cxnLst/>
              <a:rect l="l" t="t" r="r" b="b"/>
              <a:pathLst>
                <a:path w="667971" h="838019">
                  <a:moveTo>
                    <a:pt x="0" y="838019"/>
                  </a:moveTo>
                  <a:lnTo>
                    <a:pt x="667971" y="838019"/>
                  </a:lnTo>
                  <a:lnTo>
                    <a:pt x="667971" y="0"/>
                  </a:lnTo>
                  <a:lnTo>
                    <a:pt x="0" y="0"/>
                  </a:lnTo>
                  <a:lnTo>
                    <a:pt x="0" y="838019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5FEF2B4F-6024-F858-A324-F33CE915DE9B}"/>
              </a:ext>
            </a:extLst>
          </p:cNvPr>
          <p:cNvSpPr txBox="1"/>
          <p:nvPr/>
        </p:nvSpPr>
        <p:spPr>
          <a:xfrm>
            <a:off x="7017387" y="6057900"/>
            <a:ext cx="5489223" cy="1347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GB" sz="2390" b="1" spc="273">
                <a:solidFill>
                  <a:srgbClr val="FFFFFF"/>
                </a:solidFill>
                <a:latin typeface="Now Heavy"/>
                <a:ea typeface="Now Heavy"/>
                <a:cs typeface="Now Heavy"/>
                <a:sym typeface="Now Heavy"/>
              </a:rPr>
              <a:t>25th of November 2025</a:t>
            </a:r>
          </a:p>
          <a:p>
            <a:pPr algn="ctr">
              <a:lnSpc>
                <a:spcPts val="3527"/>
              </a:lnSpc>
            </a:pPr>
            <a:r>
              <a:rPr lang="en-GB" sz="2390" b="1" spc="273">
                <a:solidFill>
                  <a:srgbClr val="FFFFFF"/>
                </a:solidFill>
                <a:latin typeface="Now Heavy"/>
                <a:ea typeface="Now Heavy"/>
                <a:cs typeface="Now Heavy"/>
                <a:sym typeface="Now Heavy"/>
              </a:rPr>
              <a:t>Green Isle Hotel, Clondalkin Co. Dublin</a:t>
            </a:r>
            <a:endParaRPr lang="en-US" sz="2390" b="1" spc="273">
              <a:solidFill>
                <a:srgbClr val="FFFFFF"/>
              </a:solidFill>
              <a:latin typeface="Now Heavy"/>
              <a:ea typeface="Now Heavy"/>
              <a:cs typeface="Now Heavy"/>
              <a:sym typeface="Now Heavy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475F5F-00A8-B9E2-AFD4-76FFD833C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20" y="3773874"/>
            <a:ext cx="8359280" cy="208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girl with Virtual reality headset on">
            <a:extLst>
              <a:ext uri="{FF2B5EF4-FFF2-40B4-BE49-F238E27FC236}">
                <a16:creationId xmlns:a16="http://schemas.microsoft.com/office/drawing/2014/main" id="{10EA8E67-105D-8D3D-802A-8FB4AFB0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20" y="6327600"/>
            <a:ext cx="2150352" cy="32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3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9945" flipH="1">
            <a:off x="10539528" y="1809059"/>
            <a:ext cx="8279276" cy="11025671"/>
          </a:xfrm>
          <a:custGeom>
            <a:avLst/>
            <a:gdLst/>
            <a:ahLst/>
            <a:cxnLst/>
            <a:rect l="l" t="t" r="r" b="b"/>
            <a:pathLst>
              <a:path w="8279276" h="11025671">
                <a:moveTo>
                  <a:pt x="8279276" y="0"/>
                </a:moveTo>
                <a:lnTo>
                  <a:pt x="0" y="0"/>
                </a:lnTo>
                <a:lnTo>
                  <a:pt x="0" y="11025671"/>
                </a:lnTo>
                <a:lnTo>
                  <a:pt x="8279276" y="11025671"/>
                </a:lnTo>
                <a:lnTo>
                  <a:pt x="8279276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3840697" y="-2574975"/>
            <a:ext cx="9536664" cy="953666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581" b="-1158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85673" y="-2162906"/>
            <a:ext cx="10529673" cy="11121165"/>
            <a:chOff x="0" y="0"/>
            <a:chExt cx="76957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570" cy="812800"/>
            </a:xfrm>
            <a:custGeom>
              <a:avLst/>
              <a:gdLst/>
              <a:ahLst/>
              <a:cxnLst/>
              <a:rect l="l" t="t" r="r" b="b"/>
              <a:pathLst>
                <a:path w="769570" h="812800">
                  <a:moveTo>
                    <a:pt x="384785" y="0"/>
                  </a:moveTo>
                  <a:cubicBezTo>
                    <a:pt x="172274" y="0"/>
                    <a:pt x="0" y="181951"/>
                    <a:pt x="0" y="406400"/>
                  </a:cubicBezTo>
                  <a:cubicBezTo>
                    <a:pt x="0" y="630849"/>
                    <a:pt x="172274" y="812800"/>
                    <a:pt x="384785" y="812800"/>
                  </a:cubicBezTo>
                  <a:cubicBezTo>
                    <a:pt x="597296" y="812800"/>
                    <a:pt x="769570" y="630849"/>
                    <a:pt x="769570" y="406400"/>
                  </a:cubicBezTo>
                  <a:cubicBezTo>
                    <a:pt x="769570" y="181951"/>
                    <a:pt x="597296" y="0"/>
                    <a:pt x="384785" y="0"/>
                  </a:cubicBezTo>
                  <a:close/>
                </a:path>
              </a:pathLst>
            </a:custGeom>
            <a:solidFill>
              <a:srgbClr val="EA67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2147" y="38100"/>
              <a:ext cx="62527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3730614">
            <a:off x="-1244149" y="5820113"/>
            <a:ext cx="5144294" cy="4000678"/>
          </a:xfrm>
          <a:custGeom>
            <a:avLst/>
            <a:gdLst/>
            <a:ahLst/>
            <a:cxnLst/>
            <a:rect l="l" t="t" r="r" b="b"/>
            <a:pathLst>
              <a:path w="5144294" h="4000678">
                <a:moveTo>
                  <a:pt x="0" y="0"/>
                </a:moveTo>
                <a:lnTo>
                  <a:pt x="5144294" y="0"/>
                </a:lnTo>
                <a:lnTo>
                  <a:pt x="5144294" y="4000678"/>
                </a:lnTo>
                <a:lnTo>
                  <a:pt x="0" y="4000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TextBox 10"/>
          <p:cNvSpPr txBox="1"/>
          <p:nvPr/>
        </p:nvSpPr>
        <p:spPr>
          <a:xfrm>
            <a:off x="1514691" y="2199195"/>
            <a:ext cx="9801671" cy="4264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5"/>
              </a:lnSpc>
            </a:pPr>
            <a:r>
              <a:rPr lang="en-US" sz="3099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Contacts:</a:t>
            </a:r>
          </a:p>
          <a:p>
            <a:pPr algn="l">
              <a:lnSpc>
                <a:spcPts val="5765"/>
              </a:lnSpc>
            </a:pPr>
            <a:r>
              <a:rPr lang="en-US" sz="30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eMail:  </a:t>
            </a:r>
            <a:r>
              <a:rPr lang="en-US" sz="30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        info@nto.ie</a:t>
            </a:r>
          </a:p>
          <a:p>
            <a:pPr algn="l">
              <a:lnSpc>
                <a:spcPts val="5765"/>
              </a:lnSpc>
            </a:pPr>
            <a:r>
              <a:rPr lang="en-US" sz="30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Website:     </a:t>
            </a:r>
            <a:r>
              <a:rPr lang="en-US" sz="30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www.NTO.ie</a:t>
            </a:r>
          </a:p>
          <a:p>
            <a:pPr algn="l">
              <a:lnSpc>
                <a:spcPts val="5765"/>
              </a:lnSpc>
            </a:pPr>
            <a:r>
              <a:rPr lang="en-US" sz="30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LinkedIn:   </a:t>
            </a:r>
            <a:r>
              <a:rPr lang="en-US" sz="30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 https://www.linkedin.com/in/ntoireland/</a:t>
            </a:r>
          </a:p>
          <a:p>
            <a:pPr algn="l">
              <a:lnSpc>
                <a:spcPts val="5765"/>
              </a:lnSpc>
            </a:pPr>
            <a:r>
              <a:rPr lang="en-US" sz="30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Facebook:  </a:t>
            </a:r>
            <a:r>
              <a:rPr lang="en-US" sz="30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National Tertiary Office</a:t>
            </a:r>
          </a:p>
          <a:p>
            <a:pPr algn="l">
              <a:lnSpc>
                <a:spcPts val="5765"/>
              </a:lnSpc>
            </a:pPr>
            <a:r>
              <a:rPr lang="en-US" sz="30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Instagram:   </a:t>
            </a:r>
            <a:r>
              <a:rPr lang="en-US" sz="30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ntoireland</a:t>
            </a:r>
          </a:p>
        </p:txBody>
      </p:sp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A8DA7C09-2C4F-F3DF-94FB-4E2C8A409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001" y="7123685"/>
            <a:ext cx="7223599" cy="25715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1473" y="0"/>
            <a:ext cx="19094200" cy="10287000"/>
          </a:xfrm>
          <a:custGeom>
            <a:avLst/>
            <a:gdLst/>
            <a:ahLst/>
            <a:cxnLst/>
            <a:rect l="l" t="t" r="r" b="b"/>
            <a:pathLst>
              <a:path w="19094200" h="10287000">
                <a:moveTo>
                  <a:pt x="0" y="0"/>
                </a:moveTo>
                <a:lnTo>
                  <a:pt x="19094200" y="0"/>
                </a:lnTo>
                <a:lnTo>
                  <a:pt x="19094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983766" y="743780"/>
            <a:ext cx="5231280" cy="4151262"/>
            <a:chOff x="0" y="0"/>
            <a:chExt cx="1377786" cy="10933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7786" cy="1093337"/>
            </a:xfrm>
            <a:custGeom>
              <a:avLst/>
              <a:gdLst/>
              <a:ahLst/>
              <a:cxnLst/>
              <a:rect l="l" t="t" r="r" b="b"/>
              <a:pathLst>
                <a:path w="1377786" h="1093337">
                  <a:moveTo>
                    <a:pt x="75476" y="0"/>
                  </a:moveTo>
                  <a:lnTo>
                    <a:pt x="1302309" y="0"/>
                  </a:lnTo>
                  <a:cubicBezTo>
                    <a:pt x="1322327" y="0"/>
                    <a:pt x="1341525" y="7952"/>
                    <a:pt x="1355679" y="22107"/>
                  </a:cubicBezTo>
                  <a:cubicBezTo>
                    <a:pt x="1369834" y="36261"/>
                    <a:pt x="1377786" y="55459"/>
                    <a:pt x="1377786" y="75476"/>
                  </a:cubicBezTo>
                  <a:lnTo>
                    <a:pt x="1377786" y="1017860"/>
                  </a:lnTo>
                  <a:cubicBezTo>
                    <a:pt x="1377786" y="1037878"/>
                    <a:pt x="1369834" y="1057076"/>
                    <a:pt x="1355679" y="1071230"/>
                  </a:cubicBezTo>
                  <a:cubicBezTo>
                    <a:pt x="1341525" y="1085385"/>
                    <a:pt x="1322327" y="1093337"/>
                    <a:pt x="1302309" y="1093337"/>
                  </a:cubicBezTo>
                  <a:lnTo>
                    <a:pt x="75476" y="1093337"/>
                  </a:lnTo>
                  <a:cubicBezTo>
                    <a:pt x="55459" y="1093337"/>
                    <a:pt x="36261" y="1085385"/>
                    <a:pt x="22107" y="1071230"/>
                  </a:cubicBezTo>
                  <a:cubicBezTo>
                    <a:pt x="7952" y="1057076"/>
                    <a:pt x="0" y="1037878"/>
                    <a:pt x="0" y="1017860"/>
                  </a:cubicBezTo>
                  <a:lnTo>
                    <a:pt x="0" y="75476"/>
                  </a:lnTo>
                  <a:cubicBezTo>
                    <a:pt x="0" y="55459"/>
                    <a:pt x="7952" y="36261"/>
                    <a:pt x="22107" y="22107"/>
                  </a:cubicBezTo>
                  <a:cubicBezTo>
                    <a:pt x="36261" y="7952"/>
                    <a:pt x="55459" y="0"/>
                    <a:pt x="75476" y="0"/>
                  </a:cubicBezTo>
                  <a:close/>
                </a:path>
              </a:pathLst>
            </a:custGeom>
            <a:solidFill>
              <a:srgbClr val="EA67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77786" cy="1131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406122" y="743780"/>
            <a:ext cx="2917984" cy="4151262"/>
          </a:xfrm>
          <a:custGeom>
            <a:avLst/>
            <a:gdLst/>
            <a:ahLst/>
            <a:cxnLst/>
            <a:rect l="l" t="t" r="r" b="b"/>
            <a:pathLst>
              <a:path w="2917984" h="4151262">
                <a:moveTo>
                  <a:pt x="0" y="0"/>
                </a:moveTo>
                <a:lnTo>
                  <a:pt x="2917983" y="0"/>
                </a:lnTo>
                <a:lnTo>
                  <a:pt x="2917983" y="4151262"/>
                </a:lnTo>
                <a:lnTo>
                  <a:pt x="0" y="4151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Freeform 7"/>
          <p:cNvSpPr/>
          <p:nvPr/>
        </p:nvSpPr>
        <p:spPr>
          <a:xfrm>
            <a:off x="10665047" y="743780"/>
            <a:ext cx="2928374" cy="4151262"/>
          </a:xfrm>
          <a:custGeom>
            <a:avLst/>
            <a:gdLst/>
            <a:ahLst/>
            <a:cxnLst/>
            <a:rect l="l" t="t" r="r" b="b"/>
            <a:pathLst>
              <a:path w="2928374" h="4151262">
                <a:moveTo>
                  <a:pt x="0" y="0"/>
                </a:moveTo>
                <a:lnTo>
                  <a:pt x="2928374" y="0"/>
                </a:lnTo>
                <a:lnTo>
                  <a:pt x="2928374" y="4151262"/>
                </a:lnTo>
                <a:lnTo>
                  <a:pt x="0" y="4151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8" name="Freeform 8"/>
          <p:cNvSpPr/>
          <p:nvPr/>
        </p:nvSpPr>
        <p:spPr>
          <a:xfrm>
            <a:off x="13824505" y="743780"/>
            <a:ext cx="2875394" cy="4151262"/>
          </a:xfrm>
          <a:custGeom>
            <a:avLst/>
            <a:gdLst/>
            <a:ahLst/>
            <a:cxnLst/>
            <a:rect l="l" t="t" r="r" b="b"/>
            <a:pathLst>
              <a:path w="2875394" h="4151262">
                <a:moveTo>
                  <a:pt x="0" y="0"/>
                </a:moveTo>
                <a:lnTo>
                  <a:pt x="2875394" y="0"/>
                </a:lnTo>
                <a:lnTo>
                  <a:pt x="2875394" y="4151262"/>
                </a:lnTo>
                <a:lnTo>
                  <a:pt x="0" y="41512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>
            <a:off x="7406122" y="5100868"/>
            <a:ext cx="2917984" cy="4157432"/>
          </a:xfrm>
          <a:custGeom>
            <a:avLst/>
            <a:gdLst/>
            <a:ahLst/>
            <a:cxnLst/>
            <a:rect l="l" t="t" r="r" b="b"/>
            <a:pathLst>
              <a:path w="2917984" h="4157432">
                <a:moveTo>
                  <a:pt x="0" y="0"/>
                </a:moveTo>
                <a:lnTo>
                  <a:pt x="2917983" y="0"/>
                </a:lnTo>
                <a:lnTo>
                  <a:pt x="2917983" y="4157432"/>
                </a:lnTo>
                <a:lnTo>
                  <a:pt x="0" y="4157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>
            <a:off x="10665047" y="5100868"/>
            <a:ext cx="2947545" cy="4157432"/>
          </a:xfrm>
          <a:custGeom>
            <a:avLst/>
            <a:gdLst/>
            <a:ahLst/>
            <a:cxnLst/>
            <a:rect l="l" t="t" r="r" b="b"/>
            <a:pathLst>
              <a:path w="2947545" h="4157432">
                <a:moveTo>
                  <a:pt x="0" y="0"/>
                </a:moveTo>
                <a:lnTo>
                  <a:pt x="2947545" y="0"/>
                </a:lnTo>
                <a:lnTo>
                  <a:pt x="2947545" y="4157432"/>
                </a:lnTo>
                <a:lnTo>
                  <a:pt x="0" y="4157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3824505" y="5100868"/>
            <a:ext cx="2917671" cy="4157432"/>
          </a:xfrm>
          <a:custGeom>
            <a:avLst/>
            <a:gdLst/>
            <a:ahLst/>
            <a:cxnLst/>
            <a:rect l="l" t="t" r="r" b="b"/>
            <a:pathLst>
              <a:path w="2917671" h="4157432">
                <a:moveTo>
                  <a:pt x="0" y="0"/>
                </a:moveTo>
                <a:lnTo>
                  <a:pt x="2917671" y="0"/>
                </a:lnTo>
                <a:lnTo>
                  <a:pt x="2917671" y="4157432"/>
                </a:lnTo>
                <a:lnTo>
                  <a:pt x="0" y="4157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Freeform 12"/>
          <p:cNvSpPr/>
          <p:nvPr/>
        </p:nvSpPr>
        <p:spPr>
          <a:xfrm rot="-3035671" flipH="1">
            <a:off x="13425728" y="6097953"/>
            <a:ext cx="6293968" cy="4894770"/>
          </a:xfrm>
          <a:custGeom>
            <a:avLst/>
            <a:gdLst/>
            <a:ahLst/>
            <a:cxnLst/>
            <a:rect l="l" t="t" r="r" b="b"/>
            <a:pathLst>
              <a:path w="6293968" h="4894770">
                <a:moveTo>
                  <a:pt x="6293968" y="0"/>
                </a:moveTo>
                <a:lnTo>
                  <a:pt x="0" y="0"/>
                </a:lnTo>
                <a:lnTo>
                  <a:pt x="0" y="4894770"/>
                </a:lnTo>
                <a:lnTo>
                  <a:pt x="6293968" y="4894770"/>
                </a:lnTo>
                <a:lnTo>
                  <a:pt x="629396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Freeform 13"/>
          <p:cNvSpPr/>
          <p:nvPr/>
        </p:nvSpPr>
        <p:spPr>
          <a:xfrm>
            <a:off x="-1502577" y="3542426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1" y="0"/>
                </a:lnTo>
                <a:lnTo>
                  <a:pt x="6900311" y="9189275"/>
                </a:lnTo>
                <a:lnTo>
                  <a:pt x="0" y="91892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5" name="TextBox 15"/>
          <p:cNvSpPr txBox="1"/>
          <p:nvPr/>
        </p:nvSpPr>
        <p:spPr>
          <a:xfrm>
            <a:off x="920310" y="2191646"/>
            <a:ext cx="5358192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Policy </a:t>
            </a:r>
          </a:p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Context</a:t>
            </a:r>
          </a:p>
        </p:txBody>
      </p:sp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17BC5C1D-EE7A-60AE-1500-C8380E8AD7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7" y="7705209"/>
            <a:ext cx="5569434" cy="19826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1204" y="-2285940"/>
            <a:ext cx="12492491" cy="1249249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67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49390" y="1028700"/>
            <a:ext cx="9258300" cy="92583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solidFill>
              <a:srgbClr val="ED9F4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361762" y="1595439"/>
            <a:ext cx="8801316" cy="880131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50004" r="-2856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9" name="Freeform 9"/>
          <p:cNvSpPr/>
          <p:nvPr/>
        </p:nvSpPr>
        <p:spPr>
          <a:xfrm>
            <a:off x="-1580157" y="4483568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1" y="0"/>
                </a:lnTo>
                <a:lnTo>
                  <a:pt x="6900311" y="9189275"/>
                </a:lnTo>
                <a:lnTo>
                  <a:pt x="0" y="9189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 rot="-3035671" flipH="1">
            <a:off x="14490622" y="-2702775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6"/>
                </a:lnTo>
                <a:lnTo>
                  <a:pt x="5074419" y="3946336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1" name="Group 11"/>
          <p:cNvGrpSpPr/>
          <p:nvPr/>
        </p:nvGrpSpPr>
        <p:grpSpPr>
          <a:xfrm>
            <a:off x="815284" y="2024136"/>
            <a:ext cx="8600465" cy="1860686"/>
            <a:chOff x="0" y="0"/>
            <a:chExt cx="2265143" cy="4900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65143" cy="490057"/>
            </a:xfrm>
            <a:custGeom>
              <a:avLst/>
              <a:gdLst/>
              <a:ahLst/>
              <a:cxnLst/>
              <a:rect l="l" t="t" r="r" b="b"/>
              <a:pathLst>
                <a:path w="2265143" h="490057">
                  <a:moveTo>
                    <a:pt x="45909" y="0"/>
                  </a:moveTo>
                  <a:lnTo>
                    <a:pt x="2219234" y="0"/>
                  </a:lnTo>
                  <a:cubicBezTo>
                    <a:pt x="2244589" y="0"/>
                    <a:pt x="2265143" y="20554"/>
                    <a:pt x="2265143" y="45909"/>
                  </a:cubicBezTo>
                  <a:lnTo>
                    <a:pt x="2265143" y="444148"/>
                  </a:lnTo>
                  <a:cubicBezTo>
                    <a:pt x="2265143" y="469503"/>
                    <a:pt x="2244589" y="490057"/>
                    <a:pt x="2219234" y="490057"/>
                  </a:cubicBezTo>
                  <a:lnTo>
                    <a:pt x="45909" y="490057"/>
                  </a:lnTo>
                  <a:cubicBezTo>
                    <a:pt x="20554" y="490057"/>
                    <a:pt x="0" y="469503"/>
                    <a:pt x="0" y="444148"/>
                  </a:cubicBezTo>
                  <a:lnTo>
                    <a:pt x="0" y="45909"/>
                  </a:lnTo>
                  <a:cubicBezTo>
                    <a:pt x="0" y="20554"/>
                    <a:pt x="20554" y="0"/>
                    <a:pt x="45909" y="0"/>
                  </a:cubicBezTo>
                  <a:close/>
                </a:path>
              </a:pathLst>
            </a:custGeom>
            <a:solidFill>
              <a:srgbClr val="124D6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65143" cy="528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57142" y="2163270"/>
            <a:ext cx="7088344" cy="154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The NTO facilitates thematic engagement between Education and Training Boards (ETB) and Higher Education Institutions (HEI) to underpin the development process of tertiary degrees.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2553" y="1001786"/>
            <a:ext cx="8065927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Tertiary Office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15284" y="4071270"/>
            <a:ext cx="8600465" cy="1860686"/>
            <a:chOff x="0" y="0"/>
            <a:chExt cx="2265143" cy="49005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65143" cy="490057"/>
            </a:xfrm>
            <a:custGeom>
              <a:avLst/>
              <a:gdLst/>
              <a:ahLst/>
              <a:cxnLst/>
              <a:rect l="l" t="t" r="r" b="b"/>
              <a:pathLst>
                <a:path w="2265143" h="490057">
                  <a:moveTo>
                    <a:pt x="45909" y="0"/>
                  </a:moveTo>
                  <a:lnTo>
                    <a:pt x="2219234" y="0"/>
                  </a:lnTo>
                  <a:cubicBezTo>
                    <a:pt x="2244589" y="0"/>
                    <a:pt x="2265143" y="20554"/>
                    <a:pt x="2265143" y="45909"/>
                  </a:cubicBezTo>
                  <a:lnTo>
                    <a:pt x="2265143" y="444148"/>
                  </a:lnTo>
                  <a:cubicBezTo>
                    <a:pt x="2265143" y="469503"/>
                    <a:pt x="2244589" y="490057"/>
                    <a:pt x="2219234" y="490057"/>
                  </a:cubicBezTo>
                  <a:lnTo>
                    <a:pt x="45909" y="490057"/>
                  </a:lnTo>
                  <a:cubicBezTo>
                    <a:pt x="20554" y="490057"/>
                    <a:pt x="0" y="469503"/>
                    <a:pt x="0" y="444148"/>
                  </a:cubicBezTo>
                  <a:lnTo>
                    <a:pt x="0" y="45909"/>
                  </a:lnTo>
                  <a:cubicBezTo>
                    <a:pt x="0" y="20554"/>
                    <a:pt x="20554" y="0"/>
                    <a:pt x="45909" y="0"/>
                  </a:cubicBezTo>
                  <a:close/>
                </a:path>
              </a:pathLst>
            </a:custGeom>
            <a:solidFill>
              <a:srgbClr val="124D6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265143" cy="528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15284" y="6151133"/>
            <a:ext cx="8600465" cy="1860686"/>
            <a:chOff x="0" y="0"/>
            <a:chExt cx="2265143" cy="4900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65143" cy="490057"/>
            </a:xfrm>
            <a:custGeom>
              <a:avLst/>
              <a:gdLst/>
              <a:ahLst/>
              <a:cxnLst/>
              <a:rect l="l" t="t" r="r" b="b"/>
              <a:pathLst>
                <a:path w="2265143" h="490057">
                  <a:moveTo>
                    <a:pt x="45909" y="0"/>
                  </a:moveTo>
                  <a:lnTo>
                    <a:pt x="2219234" y="0"/>
                  </a:lnTo>
                  <a:cubicBezTo>
                    <a:pt x="2244589" y="0"/>
                    <a:pt x="2265143" y="20554"/>
                    <a:pt x="2265143" y="45909"/>
                  </a:cubicBezTo>
                  <a:lnTo>
                    <a:pt x="2265143" y="444148"/>
                  </a:lnTo>
                  <a:cubicBezTo>
                    <a:pt x="2265143" y="469503"/>
                    <a:pt x="2244589" y="490057"/>
                    <a:pt x="2219234" y="490057"/>
                  </a:cubicBezTo>
                  <a:lnTo>
                    <a:pt x="45909" y="490057"/>
                  </a:lnTo>
                  <a:cubicBezTo>
                    <a:pt x="20554" y="490057"/>
                    <a:pt x="0" y="469503"/>
                    <a:pt x="0" y="444148"/>
                  </a:cubicBezTo>
                  <a:lnTo>
                    <a:pt x="0" y="45909"/>
                  </a:lnTo>
                  <a:cubicBezTo>
                    <a:pt x="0" y="20554"/>
                    <a:pt x="20554" y="0"/>
                    <a:pt x="45909" y="0"/>
                  </a:cubicBezTo>
                  <a:close/>
                </a:path>
              </a:pathLst>
            </a:custGeom>
            <a:solidFill>
              <a:srgbClr val="124D6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265143" cy="528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57142" y="4422030"/>
            <a:ext cx="7191992" cy="115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The tertiary degree pathway is developed by ETB FET colleges and HEIs, working in partnership with the NTO and profession regulator/s.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85365" y="6646331"/>
            <a:ext cx="7439795" cy="115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The final Bachelor or Bachelor (Hons) awards are awarded by the HEI.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FFFFFF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0729" y="-2285940"/>
            <a:ext cx="12492491" cy="1249249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67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49390" y="1028700"/>
            <a:ext cx="9258300" cy="92583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solidFill>
              <a:srgbClr val="ED9F4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361762" y="1595439"/>
            <a:ext cx="8801316" cy="880131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9" name="Freeform 9"/>
          <p:cNvSpPr/>
          <p:nvPr/>
        </p:nvSpPr>
        <p:spPr>
          <a:xfrm>
            <a:off x="-1580157" y="4483568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1" y="0"/>
                </a:lnTo>
                <a:lnTo>
                  <a:pt x="6900311" y="9189275"/>
                </a:lnTo>
                <a:lnTo>
                  <a:pt x="0" y="9189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 rot="-3035671" flipH="1">
            <a:off x="14490622" y="-2702775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6"/>
                </a:lnTo>
                <a:lnTo>
                  <a:pt x="5074419" y="3946336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028700" y="1344758"/>
            <a:ext cx="8000248" cy="7070219"/>
          </a:xfrm>
          <a:custGeom>
            <a:avLst/>
            <a:gdLst/>
            <a:ahLst/>
            <a:cxnLst/>
            <a:rect l="l" t="t" r="r" b="b"/>
            <a:pathLst>
              <a:path w="8000248" h="7070219">
                <a:moveTo>
                  <a:pt x="0" y="0"/>
                </a:moveTo>
                <a:lnTo>
                  <a:pt x="8000248" y="0"/>
                </a:lnTo>
                <a:lnTo>
                  <a:pt x="8000248" y="7070220"/>
                </a:lnTo>
                <a:lnTo>
                  <a:pt x="0" y="70702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2804389" y="3560141"/>
            <a:ext cx="6224560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Inclusive education promoting widening of access and diversification of learners.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66933" y="1720133"/>
            <a:ext cx="5767929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Progressing a More Unified Tertiary System for Learning, Skills and Knowledge.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66933" y="7260061"/>
            <a:ext cx="5234070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Promoting flexibility and lifelong learning pathways.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5493" y="368300"/>
            <a:ext cx="8356951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Drivers &amp; Priorities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04389" y="5153025"/>
            <a:ext cx="6047097" cy="115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Focusing on acknowledging the applicant’s full talent and potential looking beyond the points and grades.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F159BEE0-58DC-F367-32A4-3D85BC1E35B6}"/>
              </a:ext>
            </a:extLst>
          </p:cNvPr>
          <p:cNvSpPr/>
          <p:nvPr/>
        </p:nvSpPr>
        <p:spPr>
          <a:xfrm>
            <a:off x="11942332" y="0"/>
            <a:ext cx="5887246" cy="1081604"/>
          </a:xfrm>
          <a:custGeom>
            <a:avLst/>
            <a:gdLst/>
            <a:ahLst/>
            <a:cxnLst/>
            <a:rect l="l" t="t" r="r" b="b"/>
            <a:pathLst>
              <a:path w="5887246" h="1081604">
                <a:moveTo>
                  <a:pt x="0" y="0"/>
                </a:moveTo>
                <a:lnTo>
                  <a:pt x="5887247" y="0"/>
                </a:lnTo>
                <a:lnTo>
                  <a:pt x="5887247" y="1081604"/>
                </a:lnTo>
                <a:lnTo>
                  <a:pt x="0" y="1081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75913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-1580157" y="4234815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1" y="0"/>
                </a:lnTo>
                <a:lnTo>
                  <a:pt x="6900311" y="9189276"/>
                </a:lnTo>
                <a:lnTo>
                  <a:pt x="0" y="918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 rot="-3035671" flipH="1">
            <a:off x="-3050039" y="-2485223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7"/>
                </a:lnTo>
                <a:lnTo>
                  <a:pt x="5074419" y="3946337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1565216" y="3013075"/>
            <a:ext cx="266327" cy="267662"/>
          </a:xfrm>
          <a:custGeom>
            <a:avLst/>
            <a:gdLst/>
            <a:ahLst/>
            <a:cxnLst/>
            <a:rect l="l" t="t" r="r" b="b"/>
            <a:pathLst>
              <a:path w="266327" h="267662">
                <a:moveTo>
                  <a:pt x="0" y="0"/>
                </a:moveTo>
                <a:lnTo>
                  <a:pt x="266327" y="0"/>
                </a:lnTo>
                <a:lnTo>
                  <a:pt x="266327" y="267662"/>
                </a:lnTo>
                <a:lnTo>
                  <a:pt x="0" y="267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698380" y="3697380"/>
            <a:ext cx="6589620" cy="658962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F15A2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Freeform 8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9"/>
              <a:stretch>
                <a:fillRect l="-25063" r="-2506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9" name="Freeform 9"/>
          <p:cNvSpPr/>
          <p:nvPr/>
        </p:nvSpPr>
        <p:spPr>
          <a:xfrm>
            <a:off x="12400754" y="-42418"/>
            <a:ext cx="5887246" cy="1081604"/>
          </a:xfrm>
          <a:custGeom>
            <a:avLst/>
            <a:gdLst/>
            <a:ahLst/>
            <a:cxnLst/>
            <a:rect l="l" t="t" r="r" b="b"/>
            <a:pathLst>
              <a:path w="5887246" h="1081604">
                <a:moveTo>
                  <a:pt x="0" y="0"/>
                </a:moveTo>
                <a:lnTo>
                  <a:pt x="5887247" y="0"/>
                </a:lnTo>
                <a:lnTo>
                  <a:pt x="5887247" y="1081604"/>
                </a:lnTo>
                <a:lnTo>
                  <a:pt x="0" y="1081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75913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TextBox 10"/>
          <p:cNvSpPr txBox="1"/>
          <p:nvPr/>
        </p:nvSpPr>
        <p:spPr>
          <a:xfrm>
            <a:off x="1483026" y="1752781"/>
            <a:ext cx="12291488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EA674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</a:t>
            </a: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is a Tertiary Degree?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3026" y="3458691"/>
            <a:ext cx="8329902" cy="4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A tertiary degree is one that commences in an Education and Training Board (ETB) and continues in a Higher Education Institution (HEI), culminating in the award of a degree that supports strategic and inter-disciplinary collaboration and specialisms that meet local/regional skills need.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FFFFFF"/>
              </a:solidFill>
              <a:latin typeface="Canva Sans 1"/>
              <a:ea typeface="Canva Sans 1"/>
              <a:cs typeface="Canva Sans 1"/>
              <a:sym typeface="Canva Sans 1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Courses agreed by NTO for inclusion will support the diversification of professions, have a geographical need and meet a recognised skill need for that area.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309" y="786277"/>
            <a:ext cx="10659022" cy="8940255"/>
          </a:xfrm>
          <a:custGeom>
            <a:avLst/>
            <a:gdLst/>
            <a:ahLst/>
            <a:cxnLst/>
            <a:rect l="l" t="t" r="r" b="b"/>
            <a:pathLst>
              <a:path w="10659022" h="8940255">
                <a:moveTo>
                  <a:pt x="0" y="0"/>
                </a:moveTo>
                <a:lnTo>
                  <a:pt x="10659022" y="0"/>
                </a:lnTo>
                <a:lnTo>
                  <a:pt x="10659022" y="8940254"/>
                </a:lnTo>
                <a:lnTo>
                  <a:pt x="0" y="8940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028700" y="3461525"/>
            <a:ext cx="4158374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Co-developed by ETB and HEI with input from Regulatory body and NTO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23223" y="5810442"/>
            <a:ext cx="4158374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Entry requirements are not based on points system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56984" y="6229542"/>
            <a:ext cx="277403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Embedded Awards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71115" y="8030709"/>
            <a:ext cx="4158374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Learner financial, academic and wellbeing supports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84934" y="1098171"/>
            <a:ext cx="6982414" cy="243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15"/>
              </a:lnSpc>
            </a:pPr>
            <a:r>
              <a:rPr lang="en-US" sz="550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Tertiary Degree</a:t>
            </a:r>
          </a:p>
          <a:p>
            <a:pPr algn="just">
              <a:lnSpc>
                <a:spcPts val="10015"/>
              </a:lnSpc>
            </a:pPr>
            <a:r>
              <a:rPr lang="en-US" sz="5503" b="1">
                <a:solidFill>
                  <a:srgbClr val="EA674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Features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352887" y="3211447"/>
            <a:ext cx="9258300" cy="92583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solidFill>
              <a:srgbClr val="ED9F4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65259" y="3831262"/>
            <a:ext cx="8801316" cy="880131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500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713236" y="4399060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0" y="0"/>
                </a:lnTo>
                <a:lnTo>
                  <a:pt x="6900310" y="9189276"/>
                </a:lnTo>
                <a:lnTo>
                  <a:pt x="0" y="9189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Freeform 13"/>
          <p:cNvSpPr/>
          <p:nvPr/>
        </p:nvSpPr>
        <p:spPr>
          <a:xfrm rot="-3035671" flipH="1">
            <a:off x="14490622" y="-2702775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6"/>
                </a:lnTo>
                <a:lnTo>
                  <a:pt x="5074419" y="3946336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4" name="TextBox 14"/>
          <p:cNvSpPr txBox="1"/>
          <p:nvPr/>
        </p:nvSpPr>
        <p:spPr>
          <a:xfrm>
            <a:off x="4602410" y="1677586"/>
            <a:ext cx="352232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Guaranteed and seamless transition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87834" y="3880625"/>
            <a:ext cx="4158374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Same quality of learning and pedagogy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071589"/>
            <a:ext cx="18288000" cy="2215411"/>
            <a:chOff x="0" y="0"/>
            <a:chExt cx="4816593" cy="583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3483"/>
            </a:xfrm>
            <a:custGeom>
              <a:avLst/>
              <a:gdLst/>
              <a:ahLst/>
              <a:cxnLst/>
              <a:rect l="l" t="t" r="r" b="b"/>
              <a:pathLst>
                <a:path w="4816592" h="583483">
                  <a:moveTo>
                    <a:pt x="0" y="0"/>
                  </a:moveTo>
                  <a:lnTo>
                    <a:pt x="4816592" y="0"/>
                  </a:lnTo>
                  <a:lnTo>
                    <a:pt x="4816592" y="583483"/>
                  </a:lnTo>
                  <a:lnTo>
                    <a:pt x="0" y="583483"/>
                  </a:lnTo>
                  <a:close/>
                </a:path>
              </a:pathLst>
            </a:custGeom>
            <a:gradFill rotWithShape="1">
              <a:gsLst>
                <a:gs pos="0">
                  <a:srgbClr val="00294F">
                    <a:alpha val="100000"/>
                  </a:srgbClr>
                </a:gs>
                <a:gs pos="50000">
                  <a:srgbClr val="093B69">
                    <a:alpha val="100000"/>
                  </a:srgbClr>
                </a:gs>
                <a:gs pos="100000">
                  <a:srgbClr val="4F9DD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1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201638"/>
            <a:chOff x="0" y="0"/>
            <a:chExt cx="4816593" cy="5798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79855"/>
            </a:xfrm>
            <a:custGeom>
              <a:avLst/>
              <a:gdLst/>
              <a:ahLst/>
              <a:cxnLst/>
              <a:rect l="l" t="t" r="r" b="b"/>
              <a:pathLst>
                <a:path w="4816592" h="579855">
                  <a:moveTo>
                    <a:pt x="0" y="0"/>
                  </a:moveTo>
                  <a:lnTo>
                    <a:pt x="4816592" y="0"/>
                  </a:lnTo>
                  <a:lnTo>
                    <a:pt x="4816592" y="579855"/>
                  </a:lnTo>
                  <a:lnTo>
                    <a:pt x="0" y="579855"/>
                  </a:lnTo>
                  <a:close/>
                </a:path>
              </a:pathLst>
            </a:custGeom>
            <a:gradFill rotWithShape="1">
              <a:gsLst>
                <a:gs pos="0">
                  <a:srgbClr val="00294F">
                    <a:alpha val="100000"/>
                  </a:srgbClr>
                </a:gs>
                <a:gs pos="50000">
                  <a:srgbClr val="093B69">
                    <a:alpha val="100000"/>
                  </a:srgbClr>
                </a:gs>
                <a:gs pos="100000">
                  <a:srgbClr val="4F9DD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617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</a:blip>
            <a:stretch>
              <a:fillRect l="-19230" r="-19230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9" name="Group 9"/>
          <p:cNvGrpSpPr/>
          <p:nvPr/>
        </p:nvGrpSpPr>
        <p:grpSpPr>
          <a:xfrm>
            <a:off x="2465" y="1948752"/>
            <a:ext cx="18285535" cy="6337378"/>
            <a:chOff x="0" y="0"/>
            <a:chExt cx="4815943" cy="16691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5943" cy="1669104"/>
            </a:xfrm>
            <a:custGeom>
              <a:avLst/>
              <a:gdLst/>
              <a:ahLst/>
              <a:cxnLst/>
              <a:rect l="l" t="t" r="r" b="b"/>
              <a:pathLst>
                <a:path w="4815943" h="1669104">
                  <a:moveTo>
                    <a:pt x="0" y="0"/>
                  </a:moveTo>
                  <a:lnTo>
                    <a:pt x="4815943" y="0"/>
                  </a:lnTo>
                  <a:lnTo>
                    <a:pt x="4815943" y="1669104"/>
                  </a:lnTo>
                  <a:lnTo>
                    <a:pt x="0" y="1669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5943" cy="170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2580902" y="4354564"/>
            <a:ext cx="1577871" cy="157787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ED9F4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2700000">
            <a:off x="5483223" y="4354564"/>
            <a:ext cx="1577871" cy="157787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F0DD3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779005" y="2973163"/>
            <a:ext cx="1989045" cy="198904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93318" y="812800"/>
                    <a:pt x="61015" y="799420"/>
                    <a:pt x="37197" y="775603"/>
                  </a:cubicBezTo>
                  <a:cubicBezTo>
                    <a:pt x="13380" y="751785"/>
                    <a:pt x="0" y="719482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124D66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338966" y="4872079"/>
            <a:ext cx="1866385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Regulatory Body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779005" y="5324792"/>
            <a:ext cx="1989045" cy="198904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93318" y="812800"/>
                    <a:pt x="61015" y="799420"/>
                    <a:pt x="37197" y="775603"/>
                  </a:cubicBezTo>
                  <a:cubicBezTo>
                    <a:pt x="13380" y="751785"/>
                    <a:pt x="0" y="719482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124D66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357751" y="2973163"/>
            <a:ext cx="848464" cy="4340674"/>
            <a:chOff x="0" y="0"/>
            <a:chExt cx="223464" cy="114322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3464" cy="1143223"/>
            </a:xfrm>
            <a:custGeom>
              <a:avLst/>
              <a:gdLst/>
              <a:ahLst/>
              <a:cxnLst/>
              <a:rect l="l" t="t" r="r" b="b"/>
              <a:pathLst>
                <a:path w="223464" h="1143223">
                  <a:moveTo>
                    <a:pt x="111732" y="0"/>
                  </a:moveTo>
                  <a:lnTo>
                    <a:pt x="111732" y="0"/>
                  </a:lnTo>
                  <a:cubicBezTo>
                    <a:pt x="141365" y="0"/>
                    <a:pt x="169785" y="11772"/>
                    <a:pt x="190738" y="32726"/>
                  </a:cubicBezTo>
                  <a:cubicBezTo>
                    <a:pt x="211692" y="53679"/>
                    <a:pt x="223464" y="82099"/>
                    <a:pt x="223464" y="111732"/>
                  </a:cubicBezTo>
                  <a:lnTo>
                    <a:pt x="223464" y="1031491"/>
                  </a:lnTo>
                  <a:cubicBezTo>
                    <a:pt x="223464" y="1061124"/>
                    <a:pt x="211692" y="1089544"/>
                    <a:pt x="190738" y="1110497"/>
                  </a:cubicBezTo>
                  <a:cubicBezTo>
                    <a:pt x="169785" y="1131451"/>
                    <a:pt x="141365" y="1143223"/>
                    <a:pt x="111732" y="1143223"/>
                  </a:cubicBezTo>
                  <a:lnTo>
                    <a:pt x="111732" y="1143223"/>
                  </a:lnTo>
                  <a:cubicBezTo>
                    <a:pt x="82099" y="1143223"/>
                    <a:pt x="53679" y="1131451"/>
                    <a:pt x="32726" y="1110497"/>
                  </a:cubicBezTo>
                  <a:cubicBezTo>
                    <a:pt x="11772" y="1089544"/>
                    <a:pt x="0" y="1061124"/>
                    <a:pt x="0" y="1031491"/>
                  </a:cubicBezTo>
                  <a:lnTo>
                    <a:pt x="0" y="111732"/>
                  </a:lnTo>
                  <a:cubicBezTo>
                    <a:pt x="0" y="82099"/>
                    <a:pt x="11772" y="53679"/>
                    <a:pt x="32726" y="32726"/>
                  </a:cubicBezTo>
                  <a:cubicBezTo>
                    <a:pt x="53679" y="11772"/>
                    <a:pt x="82099" y="0"/>
                    <a:pt x="111732" y="0"/>
                  </a:cubicBezTo>
                  <a:close/>
                </a:path>
              </a:pathLst>
            </a:custGeom>
            <a:solidFill>
              <a:srgbClr val="E8E8E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23464" cy="1181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387190" y="2973163"/>
            <a:ext cx="848464" cy="4340674"/>
            <a:chOff x="0" y="0"/>
            <a:chExt cx="223464" cy="114322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3464" cy="1143223"/>
            </a:xfrm>
            <a:custGeom>
              <a:avLst/>
              <a:gdLst/>
              <a:ahLst/>
              <a:cxnLst/>
              <a:rect l="l" t="t" r="r" b="b"/>
              <a:pathLst>
                <a:path w="223464" h="1143223">
                  <a:moveTo>
                    <a:pt x="111732" y="0"/>
                  </a:moveTo>
                  <a:lnTo>
                    <a:pt x="111732" y="0"/>
                  </a:lnTo>
                  <a:cubicBezTo>
                    <a:pt x="141365" y="0"/>
                    <a:pt x="169785" y="11772"/>
                    <a:pt x="190738" y="32726"/>
                  </a:cubicBezTo>
                  <a:cubicBezTo>
                    <a:pt x="211692" y="53679"/>
                    <a:pt x="223464" y="82099"/>
                    <a:pt x="223464" y="111732"/>
                  </a:cubicBezTo>
                  <a:lnTo>
                    <a:pt x="223464" y="1031491"/>
                  </a:lnTo>
                  <a:cubicBezTo>
                    <a:pt x="223464" y="1061124"/>
                    <a:pt x="211692" y="1089544"/>
                    <a:pt x="190738" y="1110497"/>
                  </a:cubicBezTo>
                  <a:cubicBezTo>
                    <a:pt x="169785" y="1131451"/>
                    <a:pt x="141365" y="1143223"/>
                    <a:pt x="111732" y="1143223"/>
                  </a:cubicBezTo>
                  <a:lnTo>
                    <a:pt x="111732" y="1143223"/>
                  </a:lnTo>
                  <a:cubicBezTo>
                    <a:pt x="82099" y="1143223"/>
                    <a:pt x="53679" y="1131451"/>
                    <a:pt x="32726" y="1110497"/>
                  </a:cubicBezTo>
                  <a:cubicBezTo>
                    <a:pt x="11772" y="1089544"/>
                    <a:pt x="0" y="1061124"/>
                    <a:pt x="0" y="1031491"/>
                  </a:cubicBezTo>
                  <a:lnTo>
                    <a:pt x="0" y="111732"/>
                  </a:lnTo>
                  <a:cubicBezTo>
                    <a:pt x="0" y="82099"/>
                    <a:pt x="11772" y="53679"/>
                    <a:pt x="32726" y="32726"/>
                  </a:cubicBezTo>
                  <a:cubicBezTo>
                    <a:pt x="53679" y="11772"/>
                    <a:pt x="82099" y="0"/>
                    <a:pt x="111732" y="0"/>
                  </a:cubicBezTo>
                  <a:close/>
                </a:path>
              </a:pathLst>
            </a:custGeom>
            <a:solidFill>
              <a:srgbClr val="D1D8D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23464" cy="1181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388055" y="2973163"/>
            <a:ext cx="848464" cy="4340674"/>
            <a:chOff x="0" y="0"/>
            <a:chExt cx="223464" cy="114322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23464" cy="1143223"/>
            </a:xfrm>
            <a:custGeom>
              <a:avLst/>
              <a:gdLst/>
              <a:ahLst/>
              <a:cxnLst/>
              <a:rect l="l" t="t" r="r" b="b"/>
              <a:pathLst>
                <a:path w="223464" h="1143223">
                  <a:moveTo>
                    <a:pt x="111732" y="0"/>
                  </a:moveTo>
                  <a:lnTo>
                    <a:pt x="111732" y="0"/>
                  </a:lnTo>
                  <a:cubicBezTo>
                    <a:pt x="141365" y="0"/>
                    <a:pt x="169785" y="11772"/>
                    <a:pt x="190738" y="32726"/>
                  </a:cubicBezTo>
                  <a:cubicBezTo>
                    <a:pt x="211692" y="53679"/>
                    <a:pt x="223464" y="82099"/>
                    <a:pt x="223464" y="111732"/>
                  </a:cubicBezTo>
                  <a:lnTo>
                    <a:pt x="223464" y="1031491"/>
                  </a:lnTo>
                  <a:cubicBezTo>
                    <a:pt x="223464" y="1061124"/>
                    <a:pt x="211692" y="1089544"/>
                    <a:pt x="190738" y="1110497"/>
                  </a:cubicBezTo>
                  <a:cubicBezTo>
                    <a:pt x="169785" y="1131451"/>
                    <a:pt x="141365" y="1143223"/>
                    <a:pt x="111732" y="1143223"/>
                  </a:cubicBezTo>
                  <a:lnTo>
                    <a:pt x="111732" y="1143223"/>
                  </a:lnTo>
                  <a:cubicBezTo>
                    <a:pt x="82099" y="1143223"/>
                    <a:pt x="53679" y="1131451"/>
                    <a:pt x="32726" y="1110497"/>
                  </a:cubicBezTo>
                  <a:cubicBezTo>
                    <a:pt x="11772" y="1089544"/>
                    <a:pt x="0" y="1061124"/>
                    <a:pt x="0" y="1031491"/>
                  </a:cubicBezTo>
                  <a:lnTo>
                    <a:pt x="0" y="111732"/>
                  </a:lnTo>
                  <a:cubicBezTo>
                    <a:pt x="0" y="82099"/>
                    <a:pt x="11772" y="53679"/>
                    <a:pt x="32726" y="32726"/>
                  </a:cubicBezTo>
                  <a:cubicBezTo>
                    <a:pt x="53679" y="11772"/>
                    <a:pt x="82099" y="0"/>
                    <a:pt x="111732" y="0"/>
                  </a:cubicBezTo>
                  <a:close/>
                </a:path>
              </a:pathLst>
            </a:custGeom>
            <a:solidFill>
              <a:srgbClr val="A6B5B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23464" cy="1181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369414" y="2973163"/>
            <a:ext cx="848464" cy="4340674"/>
            <a:chOff x="0" y="0"/>
            <a:chExt cx="223464" cy="114322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23464" cy="1143223"/>
            </a:xfrm>
            <a:custGeom>
              <a:avLst/>
              <a:gdLst/>
              <a:ahLst/>
              <a:cxnLst/>
              <a:rect l="l" t="t" r="r" b="b"/>
              <a:pathLst>
                <a:path w="223464" h="1143223">
                  <a:moveTo>
                    <a:pt x="111732" y="0"/>
                  </a:moveTo>
                  <a:lnTo>
                    <a:pt x="111732" y="0"/>
                  </a:lnTo>
                  <a:cubicBezTo>
                    <a:pt x="141365" y="0"/>
                    <a:pt x="169785" y="11772"/>
                    <a:pt x="190738" y="32726"/>
                  </a:cubicBezTo>
                  <a:cubicBezTo>
                    <a:pt x="211692" y="53679"/>
                    <a:pt x="223464" y="82099"/>
                    <a:pt x="223464" y="111732"/>
                  </a:cubicBezTo>
                  <a:lnTo>
                    <a:pt x="223464" y="1031491"/>
                  </a:lnTo>
                  <a:cubicBezTo>
                    <a:pt x="223464" y="1061124"/>
                    <a:pt x="211692" y="1089544"/>
                    <a:pt x="190738" y="1110497"/>
                  </a:cubicBezTo>
                  <a:cubicBezTo>
                    <a:pt x="169785" y="1131451"/>
                    <a:pt x="141365" y="1143223"/>
                    <a:pt x="111732" y="1143223"/>
                  </a:cubicBezTo>
                  <a:lnTo>
                    <a:pt x="111732" y="1143223"/>
                  </a:lnTo>
                  <a:cubicBezTo>
                    <a:pt x="82099" y="1143223"/>
                    <a:pt x="53679" y="1131451"/>
                    <a:pt x="32726" y="1110497"/>
                  </a:cubicBezTo>
                  <a:cubicBezTo>
                    <a:pt x="11772" y="1089544"/>
                    <a:pt x="0" y="1061124"/>
                    <a:pt x="0" y="1031491"/>
                  </a:cubicBezTo>
                  <a:lnTo>
                    <a:pt x="0" y="111732"/>
                  </a:lnTo>
                  <a:cubicBezTo>
                    <a:pt x="0" y="82099"/>
                    <a:pt x="11772" y="53679"/>
                    <a:pt x="32726" y="32726"/>
                  </a:cubicBezTo>
                  <a:cubicBezTo>
                    <a:pt x="53679" y="11772"/>
                    <a:pt x="82099" y="0"/>
                    <a:pt x="111732" y="0"/>
                  </a:cubicBezTo>
                  <a:close/>
                </a:path>
              </a:pathLst>
            </a:custGeom>
            <a:solidFill>
              <a:srgbClr val="768B8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223464" cy="1181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427429" y="3000566"/>
            <a:ext cx="1989045" cy="1975612"/>
            <a:chOff x="0" y="0"/>
            <a:chExt cx="812800" cy="80731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07311"/>
            </a:xfrm>
            <a:custGeom>
              <a:avLst/>
              <a:gdLst/>
              <a:ahLst/>
              <a:cxnLst/>
              <a:rect l="l" t="t" r="r" b="b"/>
              <a:pathLst>
                <a:path w="812800" h="807311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0311"/>
                  </a:lnTo>
                  <a:cubicBezTo>
                    <a:pt x="812800" y="750451"/>
                    <a:pt x="755940" y="807311"/>
                    <a:pt x="685800" y="807311"/>
                  </a:cubicBezTo>
                  <a:lnTo>
                    <a:pt x="127000" y="807311"/>
                  </a:lnTo>
                  <a:cubicBezTo>
                    <a:pt x="93318" y="807311"/>
                    <a:pt x="61015" y="793931"/>
                    <a:pt x="37197" y="770113"/>
                  </a:cubicBezTo>
                  <a:cubicBezTo>
                    <a:pt x="13380" y="746296"/>
                    <a:pt x="0" y="713993"/>
                    <a:pt x="0" y="680311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4ADF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45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427429" y="5338225"/>
            <a:ext cx="1989045" cy="1975612"/>
            <a:chOff x="0" y="0"/>
            <a:chExt cx="812800" cy="80731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07311"/>
            </a:xfrm>
            <a:custGeom>
              <a:avLst/>
              <a:gdLst/>
              <a:ahLst/>
              <a:cxnLst/>
              <a:rect l="l" t="t" r="r" b="b"/>
              <a:pathLst>
                <a:path w="812800" h="807311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0311"/>
                  </a:lnTo>
                  <a:cubicBezTo>
                    <a:pt x="812800" y="750451"/>
                    <a:pt x="755940" y="807311"/>
                    <a:pt x="685800" y="807311"/>
                  </a:cubicBezTo>
                  <a:lnTo>
                    <a:pt x="127000" y="807311"/>
                  </a:lnTo>
                  <a:cubicBezTo>
                    <a:pt x="93318" y="807311"/>
                    <a:pt x="61015" y="793931"/>
                    <a:pt x="37197" y="770113"/>
                  </a:cubicBezTo>
                  <a:cubicBezTo>
                    <a:pt x="13380" y="746296"/>
                    <a:pt x="0" y="713993"/>
                    <a:pt x="0" y="680311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AEE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812800" cy="845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683174" y="3039970"/>
            <a:ext cx="1989045" cy="4273867"/>
            <a:chOff x="0" y="0"/>
            <a:chExt cx="812800" cy="1746466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1746466"/>
            </a:xfrm>
            <a:custGeom>
              <a:avLst/>
              <a:gdLst/>
              <a:ahLst/>
              <a:cxnLst/>
              <a:rect l="l" t="t" r="r" b="b"/>
              <a:pathLst>
                <a:path w="812800" h="1746466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1619466"/>
                  </a:lnTo>
                  <a:cubicBezTo>
                    <a:pt x="812800" y="1689606"/>
                    <a:pt x="755940" y="1746466"/>
                    <a:pt x="685800" y="1746466"/>
                  </a:cubicBezTo>
                  <a:lnTo>
                    <a:pt x="127000" y="1746466"/>
                  </a:lnTo>
                  <a:cubicBezTo>
                    <a:pt x="93318" y="1746466"/>
                    <a:pt x="61015" y="1733085"/>
                    <a:pt x="37197" y="1709269"/>
                  </a:cubicBezTo>
                  <a:cubicBezTo>
                    <a:pt x="13380" y="1685451"/>
                    <a:pt x="0" y="1653148"/>
                    <a:pt x="0" y="1619466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EA674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812800" cy="1784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 rot="249945" flipH="1">
            <a:off x="12112874" y="4217320"/>
            <a:ext cx="8279276" cy="11025671"/>
          </a:xfrm>
          <a:custGeom>
            <a:avLst/>
            <a:gdLst/>
            <a:ahLst/>
            <a:cxnLst/>
            <a:rect l="l" t="t" r="r" b="b"/>
            <a:pathLst>
              <a:path w="8279276" h="11025671">
                <a:moveTo>
                  <a:pt x="8279277" y="0"/>
                </a:moveTo>
                <a:lnTo>
                  <a:pt x="0" y="0"/>
                </a:lnTo>
                <a:lnTo>
                  <a:pt x="0" y="11025671"/>
                </a:lnTo>
                <a:lnTo>
                  <a:pt x="8279277" y="11025671"/>
                </a:lnTo>
                <a:lnTo>
                  <a:pt x="8279277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7" name="TextBox 47"/>
          <p:cNvSpPr txBox="1"/>
          <p:nvPr/>
        </p:nvSpPr>
        <p:spPr>
          <a:xfrm>
            <a:off x="13744503" y="3695424"/>
            <a:ext cx="1866385" cy="3126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Bachelors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NFQ Level 7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Degree</a:t>
            </a:r>
          </a:p>
          <a:p>
            <a:pPr algn="ctr">
              <a:lnSpc>
                <a:spcPts val="2520"/>
              </a:lnSpc>
            </a:pPr>
            <a:endParaRPr lang="en-US" sz="1800" b="1">
              <a:solidFill>
                <a:srgbClr val="FFFFFF"/>
              </a:solidFill>
              <a:latin typeface="Canva Sans 1 Bold"/>
              <a:ea typeface="Canva Sans 1 Bold"/>
              <a:cs typeface="Canva Sans 1 Bold"/>
              <a:sym typeface="Canva Sans 1 Bold"/>
            </a:endParaRP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or</a:t>
            </a:r>
          </a:p>
          <a:p>
            <a:pPr algn="ctr">
              <a:lnSpc>
                <a:spcPts val="2520"/>
              </a:lnSpc>
            </a:pPr>
            <a:endParaRPr lang="en-US" sz="1800" b="1">
              <a:solidFill>
                <a:srgbClr val="FFFFFF"/>
              </a:solidFill>
              <a:latin typeface="Canva Sans 1 Bold"/>
              <a:ea typeface="Canva Sans 1 Bold"/>
              <a:cs typeface="Canva Sans 1 Bold"/>
              <a:sym typeface="Canva Sans 1 Bold"/>
            </a:endParaRP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Bachelors 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Honours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NFQ Level 8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Degree </a:t>
            </a:r>
          </a:p>
        </p:txBody>
      </p:sp>
      <p:grpSp>
        <p:nvGrpSpPr>
          <p:cNvPr id="48" name="Group 48"/>
          <p:cNvGrpSpPr/>
          <p:nvPr/>
        </p:nvGrpSpPr>
        <p:grpSpPr>
          <a:xfrm rot="-10800000">
            <a:off x="-295227" y="-1127715"/>
            <a:ext cx="3934828" cy="3934828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DD4FF">
                    <a:alpha val="100000"/>
                  </a:srgbClr>
                </a:gs>
                <a:gs pos="50000">
                  <a:srgbClr val="1068B8">
                    <a:alpha val="100000"/>
                  </a:srgbClr>
                </a:gs>
                <a:gs pos="100000">
                  <a:srgbClr val="0858A6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5344669" y="818244"/>
            <a:ext cx="8147034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Tertiary Degree Model</a:t>
            </a:r>
          </a:p>
        </p:txBody>
      </p:sp>
      <p:sp>
        <p:nvSpPr>
          <p:cNvPr id="51" name="Freeform 51"/>
          <p:cNvSpPr/>
          <p:nvPr/>
        </p:nvSpPr>
        <p:spPr>
          <a:xfrm rot="9467762">
            <a:off x="13422983" y="-3493819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0" y="0"/>
                </a:lnTo>
                <a:lnTo>
                  <a:pt x="6900310" y="9189276"/>
                </a:lnTo>
                <a:lnTo>
                  <a:pt x="0" y="918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2" name="Group 52"/>
          <p:cNvGrpSpPr/>
          <p:nvPr/>
        </p:nvGrpSpPr>
        <p:grpSpPr>
          <a:xfrm rot="-10800000">
            <a:off x="-139404" y="-996905"/>
            <a:ext cx="3369838" cy="3369838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solidFill>
              <a:srgbClr val="EA674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4" name="Freeform 54"/>
          <p:cNvSpPr/>
          <p:nvPr/>
        </p:nvSpPr>
        <p:spPr>
          <a:xfrm rot="-8621872">
            <a:off x="-2993320" y="-6864823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0" y="0"/>
                </a:lnTo>
                <a:lnTo>
                  <a:pt x="6900310" y="9189276"/>
                </a:lnTo>
                <a:lnTo>
                  <a:pt x="0" y="918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5" name="TextBox 55"/>
          <p:cNvSpPr txBox="1"/>
          <p:nvPr/>
        </p:nvSpPr>
        <p:spPr>
          <a:xfrm>
            <a:off x="2960671" y="4938078"/>
            <a:ext cx="818333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NTO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364360" y="3762263"/>
            <a:ext cx="818333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ETB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364360" y="6113893"/>
            <a:ext cx="818333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HEI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387882" y="3512073"/>
            <a:ext cx="81833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1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387882" y="6031024"/>
            <a:ext cx="81833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3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387882" y="4659313"/>
            <a:ext cx="81833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+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8417321" y="3512073"/>
            <a:ext cx="81833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2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417321" y="6031024"/>
            <a:ext cx="81833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2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8417321" y="4659313"/>
            <a:ext cx="81833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+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9418186" y="3512073"/>
            <a:ext cx="81833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3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418186" y="6031024"/>
            <a:ext cx="81833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1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418186" y="4659313"/>
            <a:ext cx="81833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+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399546" y="3512073"/>
            <a:ext cx="81833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1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0399546" y="6031024"/>
            <a:ext cx="81833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4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0399546" y="4659313"/>
            <a:ext cx="81833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124D6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+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1488759" y="3751552"/>
            <a:ext cx="1866385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NF embedded Award NFQ Level 5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1488759" y="6089211"/>
            <a:ext cx="1866385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 Embedded Award NFQ Level 6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575604" y="8352062"/>
            <a:ext cx="4019187" cy="124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8" lvl="1" indent="-194314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Integration of theory and practice through further education, university and placement-based learning. 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4485562" y="8352062"/>
            <a:ext cx="4090715" cy="124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8" lvl="1" indent="-194314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Competencies and learning outcomes alined to ensure that proficiencies required by a regulator are achieved.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8826488" y="8352062"/>
            <a:ext cx="3322170" cy="124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8" lvl="1" indent="-194314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Same quality and vocational pedagogy </a:t>
            </a:r>
          </a:p>
          <a:p>
            <a:pPr marL="388628" lvl="1" indent="-194314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Same quality of the final award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-3545648" y="1774621"/>
            <a:ext cx="8966442" cy="11940782"/>
          </a:xfrm>
          <a:custGeom>
            <a:avLst/>
            <a:gdLst/>
            <a:ahLst/>
            <a:cxnLst/>
            <a:rect l="l" t="t" r="r" b="b"/>
            <a:pathLst>
              <a:path w="8966442" h="11940782">
                <a:moveTo>
                  <a:pt x="0" y="0"/>
                </a:moveTo>
                <a:lnTo>
                  <a:pt x="8966442" y="0"/>
                </a:lnTo>
                <a:lnTo>
                  <a:pt x="8966442" y="11940782"/>
                </a:lnTo>
                <a:lnTo>
                  <a:pt x="0" y="11940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 rot="-3035671" flipH="1">
            <a:off x="14490622" y="-2702775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6"/>
                </a:lnTo>
                <a:lnTo>
                  <a:pt x="5074419" y="3946336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7372634" y="8864877"/>
            <a:ext cx="3878203" cy="644935"/>
            <a:chOff x="0" y="0"/>
            <a:chExt cx="1232735" cy="20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2735" cy="205000"/>
            </a:xfrm>
            <a:custGeom>
              <a:avLst/>
              <a:gdLst/>
              <a:ahLst/>
              <a:cxnLst/>
              <a:rect l="l" t="t" r="r" b="b"/>
              <a:pathLst>
                <a:path w="1232735" h="205000">
                  <a:moveTo>
                    <a:pt x="101810" y="0"/>
                  </a:moveTo>
                  <a:lnTo>
                    <a:pt x="1130925" y="0"/>
                  </a:lnTo>
                  <a:cubicBezTo>
                    <a:pt x="1187153" y="0"/>
                    <a:pt x="1232735" y="45582"/>
                    <a:pt x="1232735" y="101810"/>
                  </a:cubicBezTo>
                  <a:lnTo>
                    <a:pt x="1232735" y="103191"/>
                  </a:lnTo>
                  <a:cubicBezTo>
                    <a:pt x="1232735" y="130193"/>
                    <a:pt x="1222008" y="156088"/>
                    <a:pt x="1202915" y="175181"/>
                  </a:cubicBezTo>
                  <a:cubicBezTo>
                    <a:pt x="1183822" y="194274"/>
                    <a:pt x="1157927" y="205000"/>
                    <a:pt x="1130925" y="205000"/>
                  </a:cubicBezTo>
                  <a:lnTo>
                    <a:pt x="101810" y="205000"/>
                  </a:lnTo>
                  <a:cubicBezTo>
                    <a:pt x="45582" y="205000"/>
                    <a:pt x="0" y="159419"/>
                    <a:pt x="0" y="103191"/>
                  </a:cubicBezTo>
                  <a:lnTo>
                    <a:pt x="0" y="101810"/>
                  </a:lnTo>
                  <a:cubicBezTo>
                    <a:pt x="0" y="74808"/>
                    <a:pt x="10726" y="48912"/>
                    <a:pt x="29819" y="29819"/>
                  </a:cubicBezTo>
                  <a:cubicBezTo>
                    <a:pt x="48912" y="10726"/>
                    <a:pt x="74808" y="0"/>
                    <a:pt x="101810" y="0"/>
                  </a:cubicBezTo>
                  <a:close/>
                </a:path>
              </a:pathLst>
            </a:custGeom>
            <a:solidFill>
              <a:srgbClr val="00AEE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1232735" cy="18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86032" y="8851036"/>
            <a:ext cx="3878203" cy="644935"/>
            <a:chOff x="0" y="0"/>
            <a:chExt cx="1232735" cy="20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2735" cy="205000"/>
            </a:xfrm>
            <a:custGeom>
              <a:avLst/>
              <a:gdLst/>
              <a:ahLst/>
              <a:cxnLst/>
              <a:rect l="l" t="t" r="r" b="b"/>
              <a:pathLst>
                <a:path w="1232735" h="205000">
                  <a:moveTo>
                    <a:pt x="101810" y="0"/>
                  </a:moveTo>
                  <a:lnTo>
                    <a:pt x="1130925" y="0"/>
                  </a:lnTo>
                  <a:cubicBezTo>
                    <a:pt x="1187153" y="0"/>
                    <a:pt x="1232735" y="45582"/>
                    <a:pt x="1232735" y="101810"/>
                  </a:cubicBezTo>
                  <a:lnTo>
                    <a:pt x="1232735" y="103191"/>
                  </a:lnTo>
                  <a:cubicBezTo>
                    <a:pt x="1232735" y="130193"/>
                    <a:pt x="1222008" y="156088"/>
                    <a:pt x="1202915" y="175181"/>
                  </a:cubicBezTo>
                  <a:cubicBezTo>
                    <a:pt x="1183822" y="194274"/>
                    <a:pt x="1157927" y="205000"/>
                    <a:pt x="1130925" y="205000"/>
                  </a:cubicBezTo>
                  <a:lnTo>
                    <a:pt x="101810" y="205000"/>
                  </a:lnTo>
                  <a:cubicBezTo>
                    <a:pt x="45582" y="205000"/>
                    <a:pt x="0" y="159419"/>
                    <a:pt x="0" y="103191"/>
                  </a:cubicBezTo>
                  <a:lnTo>
                    <a:pt x="0" y="101810"/>
                  </a:lnTo>
                  <a:cubicBezTo>
                    <a:pt x="0" y="74808"/>
                    <a:pt x="10726" y="48912"/>
                    <a:pt x="29819" y="29819"/>
                  </a:cubicBezTo>
                  <a:cubicBezTo>
                    <a:pt x="48912" y="10726"/>
                    <a:pt x="74808" y="0"/>
                    <a:pt x="101810" y="0"/>
                  </a:cubicBezTo>
                  <a:close/>
                </a:path>
              </a:pathLst>
            </a:custGeom>
            <a:solidFill>
              <a:srgbClr val="EA67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1232735" cy="18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165936" y="8864877"/>
            <a:ext cx="3878203" cy="644935"/>
            <a:chOff x="0" y="0"/>
            <a:chExt cx="1232735" cy="205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2735" cy="205000"/>
            </a:xfrm>
            <a:custGeom>
              <a:avLst/>
              <a:gdLst/>
              <a:ahLst/>
              <a:cxnLst/>
              <a:rect l="l" t="t" r="r" b="b"/>
              <a:pathLst>
                <a:path w="1232735" h="205000">
                  <a:moveTo>
                    <a:pt x="101810" y="0"/>
                  </a:moveTo>
                  <a:lnTo>
                    <a:pt x="1130925" y="0"/>
                  </a:lnTo>
                  <a:cubicBezTo>
                    <a:pt x="1187153" y="0"/>
                    <a:pt x="1232735" y="45582"/>
                    <a:pt x="1232735" y="101810"/>
                  </a:cubicBezTo>
                  <a:lnTo>
                    <a:pt x="1232735" y="103191"/>
                  </a:lnTo>
                  <a:cubicBezTo>
                    <a:pt x="1232735" y="130193"/>
                    <a:pt x="1222008" y="156088"/>
                    <a:pt x="1202915" y="175181"/>
                  </a:cubicBezTo>
                  <a:cubicBezTo>
                    <a:pt x="1183822" y="194274"/>
                    <a:pt x="1157927" y="205000"/>
                    <a:pt x="1130925" y="205000"/>
                  </a:cubicBezTo>
                  <a:lnTo>
                    <a:pt x="101810" y="205000"/>
                  </a:lnTo>
                  <a:cubicBezTo>
                    <a:pt x="45582" y="205000"/>
                    <a:pt x="0" y="159419"/>
                    <a:pt x="0" y="103191"/>
                  </a:cubicBezTo>
                  <a:lnTo>
                    <a:pt x="0" y="101810"/>
                  </a:lnTo>
                  <a:cubicBezTo>
                    <a:pt x="0" y="74808"/>
                    <a:pt x="10726" y="48912"/>
                    <a:pt x="29819" y="29819"/>
                  </a:cubicBezTo>
                  <a:cubicBezTo>
                    <a:pt x="48912" y="10726"/>
                    <a:pt x="74808" y="0"/>
                    <a:pt x="101810" y="0"/>
                  </a:cubicBezTo>
                  <a:close/>
                </a:path>
              </a:pathLst>
            </a:custGeom>
            <a:solidFill>
              <a:srgbClr val="ED9F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1232735" cy="18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109538" y="9029111"/>
            <a:ext cx="4401343" cy="34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5"/>
              </a:lnSpc>
            </a:pPr>
            <a:r>
              <a:rPr lang="en-US" sz="2485" b="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COMPLETED YEAR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13184" y="9029111"/>
            <a:ext cx="4401343" cy="34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5"/>
              </a:lnSpc>
            </a:pPr>
            <a:r>
              <a:rPr lang="en-US" sz="2485" b="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2023 INTAKE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02772" y="9029111"/>
            <a:ext cx="4401343" cy="34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5"/>
              </a:lnSpc>
            </a:pPr>
            <a:r>
              <a:rPr lang="en-US" sz="2485" b="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PROGRESSED TO YEAR 2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386" y="4452894"/>
            <a:ext cx="4169646" cy="41696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0154" y="4453080"/>
            <a:ext cx="4167404" cy="416740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18622" y="4452894"/>
            <a:ext cx="4169646" cy="416964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629473" y="6262042"/>
            <a:ext cx="1791320" cy="62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0"/>
              </a:lnSpc>
            </a:pPr>
            <a:r>
              <a:rPr lang="en-US" sz="464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152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30634" y="2359577"/>
            <a:ext cx="15771989" cy="165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 algn="l">
              <a:lnSpc>
                <a:spcPts val="4481"/>
              </a:lnSpc>
              <a:buFont typeface="Arial"/>
              <a:buChar char="•"/>
            </a:pPr>
            <a:r>
              <a:rPr lang="en-US" sz="26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FET partners - 14 Education and Training Boards across 19 locations</a:t>
            </a:r>
          </a:p>
          <a:p>
            <a:pPr marL="582925" lvl="1" indent="-291463" algn="l">
              <a:lnSpc>
                <a:spcPts val="4481"/>
              </a:lnSpc>
              <a:buFont typeface="Arial"/>
              <a:buChar char="•"/>
            </a:pPr>
            <a:r>
              <a:rPr lang="en-US" sz="26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HE Partners - 11 Higher Education Institutions across 14 Campuses</a:t>
            </a:r>
          </a:p>
          <a:p>
            <a:pPr marL="582925" lvl="1" indent="-291463" algn="l">
              <a:lnSpc>
                <a:spcPts val="4481"/>
              </a:lnSpc>
              <a:buFont typeface="Arial"/>
              <a:buChar char="•"/>
            </a:pPr>
            <a:r>
              <a:rPr lang="en-US" sz="2699" b="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13 Degree Programmes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13184" y="995063"/>
            <a:ext cx="14459839" cy="848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Tertiary Degrees </a:t>
            </a:r>
            <a:r>
              <a:rPr lang="en-US" sz="6399" b="1">
                <a:solidFill>
                  <a:srgbClr val="EA674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2023-2024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4F">
                <a:alpha val="100000"/>
              </a:srgbClr>
            </a:gs>
            <a:gs pos="50000">
              <a:srgbClr val="093B69">
                <a:alpha val="100000"/>
              </a:srgbClr>
            </a:gs>
            <a:gs pos="100000">
              <a:srgbClr val="4F9D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9530701" y="2207982"/>
            <a:ext cx="7236962" cy="7373331"/>
            <a:chOff x="0" y="0"/>
            <a:chExt cx="1789137" cy="18228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89137" cy="1822851"/>
            </a:xfrm>
            <a:custGeom>
              <a:avLst/>
              <a:gdLst/>
              <a:ahLst/>
              <a:cxnLst/>
              <a:rect l="l" t="t" r="r" b="b"/>
              <a:pathLst>
                <a:path w="1789137" h="1822851">
                  <a:moveTo>
                    <a:pt x="16047" y="0"/>
                  </a:moveTo>
                  <a:lnTo>
                    <a:pt x="1773091" y="0"/>
                  </a:lnTo>
                  <a:cubicBezTo>
                    <a:pt x="1777347" y="0"/>
                    <a:pt x="1781428" y="1691"/>
                    <a:pt x="1784437" y="4700"/>
                  </a:cubicBezTo>
                  <a:cubicBezTo>
                    <a:pt x="1787447" y="7709"/>
                    <a:pt x="1789137" y="11791"/>
                    <a:pt x="1789137" y="16047"/>
                  </a:cubicBezTo>
                  <a:lnTo>
                    <a:pt x="1789137" y="1806804"/>
                  </a:lnTo>
                  <a:cubicBezTo>
                    <a:pt x="1789137" y="1815666"/>
                    <a:pt x="1781953" y="1822851"/>
                    <a:pt x="1773091" y="1822851"/>
                  </a:cubicBezTo>
                  <a:lnTo>
                    <a:pt x="16047" y="1822851"/>
                  </a:lnTo>
                  <a:cubicBezTo>
                    <a:pt x="7184" y="1822851"/>
                    <a:pt x="0" y="1815666"/>
                    <a:pt x="0" y="1806804"/>
                  </a:cubicBezTo>
                  <a:lnTo>
                    <a:pt x="0" y="16047"/>
                  </a:lnTo>
                  <a:cubicBezTo>
                    <a:pt x="0" y="7184"/>
                    <a:pt x="7184" y="0"/>
                    <a:pt x="16047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B2B2B2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789137" cy="1851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7630" y="2167927"/>
            <a:ext cx="7670711" cy="3281853"/>
            <a:chOff x="0" y="0"/>
            <a:chExt cx="1896370" cy="8113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96370" cy="811347"/>
            </a:xfrm>
            <a:custGeom>
              <a:avLst/>
              <a:gdLst/>
              <a:ahLst/>
              <a:cxnLst/>
              <a:rect l="l" t="t" r="r" b="b"/>
              <a:pathLst>
                <a:path w="1896370" h="811347">
                  <a:moveTo>
                    <a:pt x="15139" y="0"/>
                  </a:moveTo>
                  <a:lnTo>
                    <a:pt x="1881231" y="0"/>
                  </a:lnTo>
                  <a:cubicBezTo>
                    <a:pt x="1885246" y="0"/>
                    <a:pt x="1889096" y="1595"/>
                    <a:pt x="1891935" y="4434"/>
                  </a:cubicBezTo>
                  <a:cubicBezTo>
                    <a:pt x="1894775" y="7273"/>
                    <a:pt x="1896370" y="11124"/>
                    <a:pt x="1896370" y="15139"/>
                  </a:cubicBezTo>
                  <a:lnTo>
                    <a:pt x="1896370" y="796208"/>
                  </a:lnTo>
                  <a:cubicBezTo>
                    <a:pt x="1896370" y="800223"/>
                    <a:pt x="1894775" y="804073"/>
                    <a:pt x="1891935" y="806913"/>
                  </a:cubicBezTo>
                  <a:cubicBezTo>
                    <a:pt x="1889096" y="809752"/>
                    <a:pt x="1885246" y="811347"/>
                    <a:pt x="1881231" y="811347"/>
                  </a:cubicBezTo>
                  <a:lnTo>
                    <a:pt x="15139" y="811347"/>
                  </a:lnTo>
                  <a:cubicBezTo>
                    <a:pt x="11124" y="811347"/>
                    <a:pt x="7273" y="809752"/>
                    <a:pt x="4434" y="806913"/>
                  </a:cubicBezTo>
                  <a:cubicBezTo>
                    <a:pt x="1595" y="804073"/>
                    <a:pt x="0" y="800223"/>
                    <a:pt x="0" y="796208"/>
                  </a:cubicBezTo>
                  <a:lnTo>
                    <a:pt x="0" y="15139"/>
                  </a:lnTo>
                  <a:cubicBezTo>
                    <a:pt x="0" y="11124"/>
                    <a:pt x="1595" y="7273"/>
                    <a:pt x="4434" y="4434"/>
                  </a:cubicBezTo>
                  <a:cubicBezTo>
                    <a:pt x="7273" y="1595"/>
                    <a:pt x="11124" y="0"/>
                    <a:pt x="15139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B2B2B2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896370" cy="839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933841" y="379927"/>
            <a:ext cx="12420318" cy="1330800"/>
            <a:chOff x="0" y="0"/>
            <a:chExt cx="3070578" cy="3290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70578" cy="329003"/>
            </a:xfrm>
            <a:custGeom>
              <a:avLst/>
              <a:gdLst/>
              <a:ahLst/>
              <a:cxnLst/>
              <a:rect l="l" t="t" r="r" b="b"/>
              <a:pathLst>
                <a:path w="3070578" h="329003">
                  <a:moveTo>
                    <a:pt x="9350" y="0"/>
                  </a:moveTo>
                  <a:lnTo>
                    <a:pt x="3061228" y="0"/>
                  </a:lnTo>
                  <a:cubicBezTo>
                    <a:pt x="3066392" y="0"/>
                    <a:pt x="3070578" y="4186"/>
                    <a:pt x="3070578" y="9350"/>
                  </a:cubicBezTo>
                  <a:lnTo>
                    <a:pt x="3070578" y="319653"/>
                  </a:lnTo>
                  <a:cubicBezTo>
                    <a:pt x="3070578" y="324817"/>
                    <a:pt x="3066392" y="329003"/>
                    <a:pt x="3061228" y="329003"/>
                  </a:cubicBezTo>
                  <a:lnTo>
                    <a:pt x="9350" y="329003"/>
                  </a:lnTo>
                  <a:cubicBezTo>
                    <a:pt x="4186" y="329003"/>
                    <a:pt x="0" y="324817"/>
                    <a:pt x="0" y="319653"/>
                  </a:cubicBezTo>
                  <a:lnTo>
                    <a:pt x="0" y="9350"/>
                  </a:lnTo>
                  <a:cubicBezTo>
                    <a:pt x="0" y="4186"/>
                    <a:pt x="4186" y="0"/>
                    <a:pt x="9350" y="0"/>
                  </a:cubicBezTo>
                  <a:close/>
                </a:path>
              </a:pathLst>
            </a:custGeom>
            <a:solidFill>
              <a:srgbClr val="EA67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070578" cy="357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710323" y="698057"/>
            <a:ext cx="3306051" cy="694541"/>
            <a:chOff x="0" y="0"/>
            <a:chExt cx="817329" cy="1717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7329" cy="171706"/>
            </a:xfrm>
            <a:custGeom>
              <a:avLst/>
              <a:gdLst/>
              <a:ahLst/>
              <a:cxnLst/>
              <a:rect l="l" t="t" r="r" b="b"/>
              <a:pathLst>
                <a:path w="817329" h="171706">
                  <a:moveTo>
                    <a:pt x="23417" y="0"/>
                  </a:moveTo>
                  <a:lnTo>
                    <a:pt x="793912" y="0"/>
                  </a:lnTo>
                  <a:cubicBezTo>
                    <a:pt x="800122" y="0"/>
                    <a:pt x="806079" y="2467"/>
                    <a:pt x="810470" y="6859"/>
                  </a:cubicBezTo>
                  <a:cubicBezTo>
                    <a:pt x="814862" y="11250"/>
                    <a:pt x="817329" y="17207"/>
                    <a:pt x="817329" y="23417"/>
                  </a:cubicBezTo>
                  <a:lnTo>
                    <a:pt x="817329" y="148288"/>
                  </a:lnTo>
                  <a:cubicBezTo>
                    <a:pt x="817329" y="161222"/>
                    <a:pt x="806845" y="171706"/>
                    <a:pt x="793912" y="171706"/>
                  </a:cubicBezTo>
                  <a:lnTo>
                    <a:pt x="23417" y="171706"/>
                  </a:lnTo>
                  <a:cubicBezTo>
                    <a:pt x="17207" y="171706"/>
                    <a:pt x="11250" y="169239"/>
                    <a:pt x="6859" y="164847"/>
                  </a:cubicBezTo>
                  <a:cubicBezTo>
                    <a:pt x="2467" y="160455"/>
                    <a:pt x="0" y="154499"/>
                    <a:pt x="0" y="148288"/>
                  </a:cubicBezTo>
                  <a:lnTo>
                    <a:pt x="0" y="23417"/>
                  </a:lnTo>
                  <a:cubicBezTo>
                    <a:pt x="0" y="10484"/>
                    <a:pt x="10484" y="0"/>
                    <a:pt x="2341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7329" cy="209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spc="-59">
                  <a:solidFill>
                    <a:srgbClr val="33333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2023 - 2024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19" y="2905917"/>
            <a:ext cx="1263452" cy="19883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135" y="2817792"/>
            <a:ext cx="1263452" cy="198838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082" y="3012867"/>
            <a:ext cx="1672085" cy="16720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805" y="3100992"/>
            <a:ext cx="1672085" cy="1672085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523236" y="6006297"/>
            <a:ext cx="7565105" cy="3575016"/>
            <a:chOff x="0" y="0"/>
            <a:chExt cx="1870262" cy="8838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70262" cy="883823"/>
            </a:xfrm>
            <a:custGeom>
              <a:avLst/>
              <a:gdLst/>
              <a:ahLst/>
              <a:cxnLst/>
              <a:rect l="l" t="t" r="r" b="b"/>
              <a:pathLst>
                <a:path w="1870262" h="883823">
                  <a:moveTo>
                    <a:pt x="15351" y="0"/>
                  </a:moveTo>
                  <a:lnTo>
                    <a:pt x="1854911" y="0"/>
                  </a:lnTo>
                  <a:cubicBezTo>
                    <a:pt x="1863389" y="0"/>
                    <a:pt x="1870262" y="6873"/>
                    <a:pt x="1870262" y="15351"/>
                  </a:cubicBezTo>
                  <a:lnTo>
                    <a:pt x="1870262" y="868472"/>
                  </a:lnTo>
                  <a:cubicBezTo>
                    <a:pt x="1870262" y="876950"/>
                    <a:pt x="1863389" y="883823"/>
                    <a:pt x="1854911" y="883823"/>
                  </a:cubicBezTo>
                  <a:lnTo>
                    <a:pt x="15351" y="883823"/>
                  </a:lnTo>
                  <a:cubicBezTo>
                    <a:pt x="6873" y="883823"/>
                    <a:pt x="0" y="876950"/>
                    <a:pt x="0" y="868472"/>
                  </a:cubicBezTo>
                  <a:lnTo>
                    <a:pt x="0" y="15351"/>
                  </a:lnTo>
                  <a:cubicBezTo>
                    <a:pt x="0" y="6873"/>
                    <a:pt x="6873" y="0"/>
                    <a:pt x="15351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B2B2B2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870262" cy="912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220" y="6073123"/>
            <a:ext cx="3415372" cy="3415372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1083748" y="4838929"/>
            <a:ext cx="4050870" cy="580142"/>
            <a:chOff x="0" y="0"/>
            <a:chExt cx="1001465" cy="1434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378479" y="4958976"/>
            <a:ext cx="1851200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Ireland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9895" y="4840556"/>
            <a:ext cx="2031454" cy="576887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11083748" y="5604576"/>
            <a:ext cx="4050870" cy="580142"/>
            <a:chOff x="0" y="0"/>
            <a:chExt cx="1001465" cy="14342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1614" y="5617923"/>
            <a:ext cx="1890833" cy="55345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11072153" y="6368652"/>
            <a:ext cx="4050870" cy="580142"/>
            <a:chOff x="0" y="0"/>
            <a:chExt cx="1001465" cy="14342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1366885" y="6488700"/>
            <a:ext cx="1851200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EU Countries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41713" y="6383693"/>
            <a:ext cx="1870504" cy="550062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11083748" y="7134300"/>
            <a:ext cx="4050870" cy="580142"/>
            <a:chOff x="0" y="0"/>
            <a:chExt cx="1001465" cy="14342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pic>
        <p:nvPicPr>
          <p:cNvPr id="40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2692" y="7148725"/>
            <a:ext cx="1877897" cy="551294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1083748" y="7899948"/>
            <a:ext cx="4050870" cy="580142"/>
            <a:chOff x="0" y="0"/>
            <a:chExt cx="1001465" cy="14342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46014" y="7907696"/>
            <a:ext cx="1958022" cy="564648"/>
          </a:xfrm>
          <a:prstGeom prst="rect">
            <a:avLst/>
          </a:prstGeom>
        </p:spPr>
      </p:pic>
      <p:grpSp>
        <p:nvGrpSpPr>
          <p:cNvPr id="45" name="Group 45"/>
          <p:cNvGrpSpPr/>
          <p:nvPr/>
        </p:nvGrpSpPr>
        <p:grpSpPr>
          <a:xfrm>
            <a:off x="11072153" y="8665596"/>
            <a:ext cx="4050870" cy="580142"/>
            <a:chOff x="0" y="0"/>
            <a:chExt cx="1001465" cy="14342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001465" cy="143424"/>
            </a:xfrm>
            <a:custGeom>
              <a:avLst/>
              <a:gdLst/>
              <a:ahLst/>
              <a:cxnLst/>
              <a:rect l="l" t="t" r="r" b="b"/>
              <a:pathLst>
                <a:path w="1001465" h="143424">
                  <a:moveTo>
                    <a:pt x="68802" y="0"/>
                  </a:moveTo>
                  <a:lnTo>
                    <a:pt x="932663" y="0"/>
                  </a:lnTo>
                  <a:cubicBezTo>
                    <a:pt x="950910" y="0"/>
                    <a:pt x="968410" y="7249"/>
                    <a:pt x="981313" y="20152"/>
                  </a:cubicBezTo>
                  <a:cubicBezTo>
                    <a:pt x="994216" y="33055"/>
                    <a:pt x="1001465" y="50555"/>
                    <a:pt x="1001465" y="68802"/>
                  </a:cubicBezTo>
                  <a:lnTo>
                    <a:pt x="1001465" y="74622"/>
                  </a:lnTo>
                  <a:cubicBezTo>
                    <a:pt x="1001465" y="112620"/>
                    <a:pt x="970661" y="143424"/>
                    <a:pt x="932663" y="143424"/>
                  </a:cubicBezTo>
                  <a:lnTo>
                    <a:pt x="68802" y="143424"/>
                  </a:lnTo>
                  <a:cubicBezTo>
                    <a:pt x="30804" y="143424"/>
                    <a:pt x="0" y="112620"/>
                    <a:pt x="0" y="74622"/>
                  </a:cubicBezTo>
                  <a:lnTo>
                    <a:pt x="0" y="68802"/>
                  </a:lnTo>
                  <a:cubicBezTo>
                    <a:pt x="0" y="30804"/>
                    <a:pt x="30804" y="0"/>
                    <a:pt x="68802" y="0"/>
                  </a:cubicBezTo>
                  <a:close/>
                </a:path>
              </a:pathLst>
            </a:custGeom>
            <a:solidFill>
              <a:srgbClr val="40738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1001465" cy="17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7"/>
                </a:lnSpc>
              </a:pPr>
              <a:endParaRPr/>
            </a:p>
          </p:txBody>
        </p:sp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34317" y="8673240"/>
            <a:ext cx="1959254" cy="564853"/>
          </a:xfrm>
          <a:prstGeom prst="rect">
            <a:avLst/>
          </a:prstGeom>
        </p:spPr>
      </p:pic>
      <p:sp>
        <p:nvSpPr>
          <p:cNvPr id="49" name="Freeform 49"/>
          <p:cNvSpPr/>
          <p:nvPr/>
        </p:nvSpPr>
        <p:spPr>
          <a:xfrm>
            <a:off x="7226778" y="6253661"/>
            <a:ext cx="935304" cy="935304"/>
          </a:xfrm>
          <a:custGeom>
            <a:avLst/>
            <a:gdLst/>
            <a:ahLst/>
            <a:cxnLst/>
            <a:rect l="l" t="t" r="r" b="b"/>
            <a:pathLst>
              <a:path w="935304" h="935304">
                <a:moveTo>
                  <a:pt x="0" y="0"/>
                </a:moveTo>
                <a:lnTo>
                  <a:pt x="935304" y="0"/>
                </a:lnTo>
                <a:lnTo>
                  <a:pt x="935304" y="935304"/>
                </a:lnTo>
                <a:lnTo>
                  <a:pt x="0" y="9353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0" name="Group 50"/>
          <p:cNvGrpSpPr/>
          <p:nvPr/>
        </p:nvGrpSpPr>
        <p:grpSpPr>
          <a:xfrm>
            <a:off x="6487304" y="7535385"/>
            <a:ext cx="327948" cy="335374"/>
            <a:chOff x="0" y="0"/>
            <a:chExt cx="81076" cy="8291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076" cy="82912"/>
            </a:xfrm>
            <a:custGeom>
              <a:avLst/>
              <a:gdLst/>
              <a:ahLst/>
              <a:cxnLst/>
              <a:rect l="l" t="t" r="r" b="b"/>
              <a:pathLst>
                <a:path w="81076" h="82912">
                  <a:moveTo>
                    <a:pt x="0" y="0"/>
                  </a:moveTo>
                  <a:lnTo>
                    <a:pt x="81076" y="0"/>
                  </a:lnTo>
                  <a:lnTo>
                    <a:pt x="81076" y="82912"/>
                  </a:lnTo>
                  <a:lnTo>
                    <a:pt x="0" y="82912"/>
                  </a:lnTo>
                  <a:close/>
                </a:path>
              </a:pathLst>
            </a:custGeom>
            <a:solidFill>
              <a:srgbClr val="124D6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1076" cy="111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487304" y="7992846"/>
            <a:ext cx="327948" cy="335374"/>
            <a:chOff x="0" y="0"/>
            <a:chExt cx="81076" cy="82912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076" cy="82912"/>
            </a:xfrm>
            <a:custGeom>
              <a:avLst/>
              <a:gdLst/>
              <a:ahLst/>
              <a:cxnLst/>
              <a:rect l="l" t="t" r="r" b="b"/>
              <a:pathLst>
                <a:path w="81076" h="82912">
                  <a:moveTo>
                    <a:pt x="0" y="0"/>
                  </a:moveTo>
                  <a:lnTo>
                    <a:pt x="81076" y="0"/>
                  </a:lnTo>
                  <a:lnTo>
                    <a:pt x="81076" y="82912"/>
                  </a:lnTo>
                  <a:lnTo>
                    <a:pt x="0" y="82912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1076" cy="111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487304" y="8456647"/>
            <a:ext cx="327948" cy="335374"/>
            <a:chOff x="0" y="0"/>
            <a:chExt cx="81076" cy="8291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076" cy="82912"/>
            </a:xfrm>
            <a:custGeom>
              <a:avLst/>
              <a:gdLst/>
              <a:ahLst/>
              <a:cxnLst/>
              <a:rect l="l" t="t" r="r" b="b"/>
              <a:pathLst>
                <a:path w="81076" h="82912">
                  <a:moveTo>
                    <a:pt x="0" y="0"/>
                  </a:moveTo>
                  <a:lnTo>
                    <a:pt x="81076" y="0"/>
                  </a:lnTo>
                  <a:lnTo>
                    <a:pt x="81076" y="82912"/>
                  </a:lnTo>
                  <a:lnTo>
                    <a:pt x="0" y="82912"/>
                  </a:lnTo>
                  <a:close/>
                </a:path>
              </a:pathLst>
            </a:custGeom>
            <a:solidFill>
              <a:srgbClr val="EA674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28575"/>
              <a:ext cx="81076" cy="111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487304" y="8920448"/>
            <a:ext cx="327948" cy="335374"/>
            <a:chOff x="0" y="0"/>
            <a:chExt cx="81076" cy="82912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076" cy="82912"/>
            </a:xfrm>
            <a:custGeom>
              <a:avLst/>
              <a:gdLst/>
              <a:ahLst/>
              <a:cxnLst/>
              <a:rect l="l" t="t" r="r" b="b"/>
              <a:pathLst>
                <a:path w="81076" h="82912">
                  <a:moveTo>
                    <a:pt x="0" y="0"/>
                  </a:moveTo>
                  <a:lnTo>
                    <a:pt x="81076" y="0"/>
                  </a:lnTo>
                  <a:lnTo>
                    <a:pt x="81076" y="82912"/>
                  </a:lnTo>
                  <a:lnTo>
                    <a:pt x="0" y="82912"/>
                  </a:lnTo>
                  <a:close/>
                </a:path>
              </a:pathLst>
            </a:custGeom>
            <a:solidFill>
              <a:srgbClr val="F0DD3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28575"/>
              <a:ext cx="81076" cy="111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2"/>
                </a:lnSpc>
              </a:pPr>
              <a:endParaRPr/>
            </a:p>
          </p:txBody>
        </p:sp>
      </p:grpSp>
      <p:sp>
        <p:nvSpPr>
          <p:cNvPr id="62" name="Freeform 62"/>
          <p:cNvSpPr/>
          <p:nvPr/>
        </p:nvSpPr>
        <p:spPr>
          <a:xfrm>
            <a:off x="12399280" y="2983491"/>
            <a:ext cx="1396617" cy="1543223"/>
          </a:xfrm>
          <a:custGeom>
            <a:avLst/>
            <a:gdLst/>
            <a:ahLst/>
            <a:cxnLst/>
            <a:rect l="l" t="t" r="r" b="b"/>
            <a:pathLst>
              <a:path w="1396617" h="1543223">
                <a:moveTo>
                  <a:pt x="0" y="0"/>
                </a:moveTo>
                <a:lnTo>
                  <a:pt x="1396617" y="0"/>
                </a:lnTo>
                <a:lnTo>
                  <a:pt x="1396617" y="1543223"/>
                </a:lnTo>
                <a:lnTo>
                  <a:pt x="0" y="15432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3" name="TextBox 63"/>
          <p:cNvSpPr txBox="1"/>
          <p:nvPr/>
        </p:nvSpPr>
        <p:spPr>
          <a:xfrm>
            <a:off x="3370449" y="746990"/>
            <a:ext cx="6710892" cy="511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5"/>
              </a:lnSpc>
              <a:spcBef>
                <a:spcPct val="0"/>
              </a:spcBef>
            </a:pPr>
            <a:r>
              <a:rPr lang="en-US" sz="3096" b="1" spc="-139">
                <a:solidFill>
                  <a:srgbClr val="F7F7F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National Tertiary Student Profile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4265023" y="2347978"/>
            <a:ext cx="1975924" cy="341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7"/>
              </a:lnSpc>
              <a:spcBef>
                <a:spcPct val="0"/>
              </a:spcBef>
            </a:pPr>
            <a:r>
              <a:rPr lang="en-US" sz="1947" b="1" spc="-87">
                <a:solidFill>
                  <a:srgbClr val="33333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Gender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1777398" y="2439948"/>
            <a:ext cx="2663570" cy="341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7"/>
              </a:lnSpc>
              <a:spcBef>
                <a:spcPct val="0"/>
              </a:spcBef>
            </a:pPr>
            <a:r>
              <a:rPr lang="en-US" sz="1947" b="1" spc="-87">
                <a:solidFill>
                  <a:srgbClr val="33333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Country of Origin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1378479" y="5724624"/>
            <a:ext cx="1574725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Ukraine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1378479" y="7254348"/>
            <a:ext cx="2079483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Non EU Countries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1378479" y="8019996"/>
            <a:ext cx="1574725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Other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1366885" y="8785644"/>
            <a:ext cx="1574725" cy="27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Not reported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7490665" y="7537181"/>
            <a:ext cx="1342835" cy="2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64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Age Under 25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7490665" y="7994642"/>
            <a:ext cx="1095940" cy="2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64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Age 25 - 34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7490665" y="8458443"/>
            <a:ext cx="1107683" cy="2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64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Age 35 - 44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7490665" y="8922245"/>
            <a:ext cx="1117791" cy="2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64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Age 45 - 65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7023013" y="7537181"/>
            <a:ext cx="394794" cy="2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64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72%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7023013" y="7994642"/>
            <a:ext cx="311257" cy="2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64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9%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7023013" y="8458443"/>
            <a:ext cx="280042" cy="2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64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7%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7023013" y="8922245"/>
            <a:ext cx="300406" cy="2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647">
                <a:solidFill>
                  <a:srgbClr val="000000"/>
                </a:solidFill>
                <a:latin typeface="Canva Sans 1"/>
                <a:ea typeface="Canva Sans 1"/>
                <a:cs typeface="Canva Sans 1"/>
                <a:sym typeface="Canva Sans 1"/>
              </a:rPr>
              <a:t>5%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4317826" y="6206036"/>
            <a:ext cx="1975924" cy="341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7"/>
              </a:lnSpc>
              <a:spcBef>
                <a:spcPct val="0"/>
              </a:spcBef>
            </a:pPr>
            <a:r>
              <a:rPr lang="en-US" sz="1947" b="1" spc="-87">
                <a:solidFill>
                  <a:srgbClr val="33333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Age</a:t>
            </a:r>
          </a:p>
        </p:txBody>
      </p:sp>
      <p:sp>
        <p:nvSpPr>
          <p:cNvPr id="79" name="Freeform 79"/>
          <p:cNvSpPr/>
          <p:nvPr/>
        </p:nvSpPr>
        <p:spPr>
          <a:xfrm>
            <a:off x="-2421455" y="4241874"/>
            <a:ext cx="6900310" cy="9189275"/>
          </a:xfrm>
          <a:custGeom>
            <a:avLst/>
            <a:gdLst/>
            <a:ahLst/>
            <a:cxnLst/>
            <a:rect l="l" t="t" r="r" b="b"/>
            <a:pathLst>
              <a:path w="6900310" h="9189275">
                <a:moveTo>
                  <a:pt x="0" y="0"/>
                </a:moveTo>
                <a:lnTo>
                  <a:pt x="6900310" y="0"/>
                </a:lnTo>
                <a:lnTo>
                  <a:pt x="6900310" y="9189275"/>
                </a:lnTo>
                <a:lnTo>
                  <a:pt x="0" y="91892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80" name="Freeform 80"/>
          <p:cNvSpPr/>
          <p:nvPr/>
        </p:nvSpPr>
        <p:spPr>
          <a:xfrm rot="-3035671" flipH="1">
            <a:off x="-3050039" y="-2485223"/>
            <a:ext cx="5074419" cy="3946337"/>
          </a:xfrm>
          <a:custGeom>
            <a:avLst/>
            <a:gdLst/>
            <a:ahLst/>
            <a:cxnLst/>
            <a:rect l="l" t="t" r="r" b="b"/>
            <a:pathLst>
              <a:path w="5074419" h="3946337">
                <a:moveTo>
                  <a:pt x="5074419" y="0"/>
                </a:moveTo>
                <a:lnTo>
                  <a:pt x="0" y="0"/>
                </a:lnTo>
                <a:lnTo>
                  <a:pt x="0" y="3946337"/>
                </a:lnTo>
                <a:lnTo>
                  <a:pt x="5074419" y="3946337"/>
                </a:lnTo>
                <a:lnTo>
                  <a:pt x="5074419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8ccb4e3-8c2b-42fa-955c-c88d4e1ca4ca" xsi:nil="true"/>
    <lcf76f155ced4ddcb4097134ff3c332f xmlns="ca1b2f09-2113-4d0f-be39-7c1d3989b16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0DC1CBED80B247B72FEC5C23BE7AAD" ma:contentTypeVersion="13" ma:contentTypeDescription="Create a new document." ma:contentTypeScope="" ma:versionID="07ead6a2601d2f79b4199adcaa0c0cf7">
  <xsd:schema xmlns:xsd="http://www.w3.org/2001/XMLSchema" xmlns:xs="http://www.w3.org/2001/XMLSchema" xmlns:p="http://schemas.microsoft.com/office/2006/metadata/properties" xmlns:ns2="ca1b2f09-2113-4d0f-be39-7c1d3989b16e" xmlns:ns3="08ccb4e3-8c2b-42fa-955c-c88d4e1ca4ca" targetNamespace="http://schemas.microsoft.com/office/2006/metadata/properties" ma:root="true" ma:fieldsID="7e0d27b2197b67d8a373e212bb0e0707" ns2:_="" ns3:_="">
    <xsd:import namespace="ca1b2f09-2113-4d0f-be39-7c1d3989b16e"/>
    <xsd:import namespace="08ccb4e3-8c2b-42fa-955c-c88d4e1ca4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b2f09-2113-4d0f-be39-7c1d3989b1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aad9230-3fe2-4acd-82bb-645646f98d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ccb4e3-8c2b-42fa-955c-c88d4e1ca4c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ef2b7a7-afb1-4c4a-8a1c-b3fad7fdac22}" ma:internalName="TaxCatchAll" ma:showField="CatchAllData" ma:web="08ccb4e3-8c2b-42fa-955c-c88d4e1ca4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ADA494-C42A-4BE3-AE6C-3403024C34D3}">
  <ds:schemaRefs>
    <ds:schemaRef ds:uri="08ccb4e3-8c2b-42fa-955c-c88d4e1ca4ca"/>
    <ds:schemaRef ds:uri="ca1b2f09-2113-4d0f-be39-7c1d3989b16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39BCC55-54B7-40EC-AE4B-00AE060CE8FA}"/>
</file>

<file path=customXml/itemProps3.xml><?xml version="1.0" encoding="utf-8"?>
<ds:datastoreItem xmlns:ds="http://schemas.openxmlformats.org/officeDocument/2006/customXml" ds:itemID="{5A4C0A93-E442-4B49-8FBE-CBBC655DDB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1015</Words>
  <Application>Microsoft Office PowerPoint</Application>
  <PresentationFormat>Custom</PresentationFormat>
  <Paragraphs>218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Source Sans Pro Bold</vt:lpstr>
      <vt:lpstr>Canva Sans 1 Bold</vt:lpstr>
      <vt:lpstr>Now Heavy</vt:lpstr>
      <vt:lpstr>Montserrat Ultra-Bold</vt:lpstr>
      <vt:lpstr>Open Sans 2 Bold</vt:lpstr>
      <vt:lpstr>Aileron</vt:lpstr>
      <vt:lpstr>Aileron Bold</vt:lpstr>
      <vt:lpstr>League Spartan</vt:lpstr>
      <vt:lpstr>Open Sans 2</vt:lpstr>
      <vt:lpstr>Open Sans 2 Italics</vt:lpstr>
      <vt:lpstr>Arial</vt:lpstr>
      <vt:lpstr>Calibri</vt:lpstr>
      <vt:lpstr>Open Sans 1 Bold</vt:lpstr>
      <vt:lpstr>Montserrat Bold</vt:lpstr>
      <vt:lpstr>Kollektif</vt:lpstr>
      <vt:lpstr>Aileron Italics</vt:lpstr>
      <vt:lpstr>Canva Sans 1</vt:lpstr>
      <vt:lpstr>Kollektif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Tertiary Guidance Toolkit</dc:title>
  <cp:lastModifiedBy>Modesta Mawarire</cp:lastModifiedBy>
  <cp:revision>1</cp:revision>
  <dcterms:created xsi:type="dcterms:W3CDTF">2006-08-16T00:00:00Z</dcterms:created>
  <dcterms:modified xsi:type="dcterms:W3CDTF">2025-11-18T14:23:45Z</dcterms:modified>
  <dc:identifier>DAGgrqgKwcY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0x010100250DC1CBED80B247B72FEC5C23BE7AAD</vt:lpwstr>
  </property>
  <property fmtid="{D5CDD505-2E9C-101B-9397-08002B2CF9AE}" pid="3" name="MediaServiceImageTags">
    <vt:lpwstr/>
  </property>
</Properties>
</file>